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06" r:id="rId2"/>
    <p:sldId id="1016" r:id="rId3"/>
    <p:sldId id="1153" r:id="rId4"/>
    <p:sldId id="1152" r:id="rId5"/>
    <p:sldId id="1133" r:id="rId6"/>
    <p:sldId id="1154" r:id="rId7"/>
    <p:sldId id="1134" r:id="rId8"/>
    <p:sldId id="1135" r:id="rId9"/>
    <p:sldId id="1155" r:id="rId10"/>
    <p:sldId id="1139" r:id="rId11"/>
    <p:sldId id="1140" r:id="rId12"/>
    <p:sldId id="1159" r:id="rId13"/>
    <p:sldId id="1160" r:id="rId14"/>
    <p:sldId id="1161" r:id="rId15"/>
    <p:sldId id="1162" r:id="rId16"/>
    <p:sldId id="1164" r:id="rId17"/>
    <p:sldId id="1156" r:id="rId18"/>
    <p:sldId id="1143" r:id="rId19"/>
    <p:sldId id="1151" r:id="rId20"/>
  </p:sldIdLst>
  <p:sldSz cx="12192000" cy="6858000"/>
  <p:notesSz cx="6761163" cy="9942513"/>
  <p:embeddedFontLst>
    <p:embeddedFont>
      <p:font typeface="Abadi" panose="020B0604020104020204" pitchFamily="34" charset="0"/>
      <p:regular r:id="rId23"/>
    </p:embeddedFont>
    <p:embeddedFont>
      <p:font typeface="等线" panose="02010600030101010101" pitchFamily="2" charset="-122"/>
      <p:regular r:id="rId24"/>
      <p:bold r:id="rId25"/>
    </p:embeddedFont>
    <p:embeddedFont>
      <p:font typeface="黑体" panose="02010609060101010101" pitchFamily="49" charset="-122"/>
      <p:regular r:id="rId26"/>
    </p:embeddedFont>
    <p:embeddedFont>
      <p:font typeface="黑体" panose="02010609060101010101" pitchFamily="49" charset="-122"/>
      <p:regular r:id="rId26"/>
    </p:embeddedFont>
    <p:embeddedFont>
      <p:font typeface="楷体" panose="02010609060101010101" pitchFamily="49" charset="-122"/>
      <p:regular r:id="rId27"/>
    </p:embeddedFont>
    <p:embeddedFont>
      <p:font typeface="楷体" panose="02010609060101010101" pitchFamily="49" charset="-122"/>
      <p:regular r:id="rId27"/>
    </p:embeddedFont>
    <p:embeddedFont>
      <p:font typeface="微软雅黑" panose="020B0503020204020204" pitchFamily="34" charset="-122"/>
      <p:regular r:id="rId28"/>
      <p:bold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9B6DD"/>
    <a:srgbClr val="79DCFF"/>
    <a:srgbClr val="CDF2FF"/>
    <a:srgbClr val="B9EDFF"/>
    <a:srgbClr val="FF3300"/>
    <a:srgbClr val="AD3D3D"/>
    <a:srgbClr val="3FCDFF"/>
    <a:srgbClr val="942327"/>
    <a:srgbClr val="489291"/>
    <a:srgbClr val="C4D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69" autoAdjust="0"/>
    <p:restoredTop sz="92662" autoAdjust="0"/>
  </p:normalViewPr>
  <p:slideViewPr>
    <p:cSldViewPr snapToGrid="0" snapToObjects="1" showGuides="1">
      <p:cViewPr varScale="1">
        <p:scale>
          <a:sx n="76" d="100"/>
          <a:sy n="76" d="100"/>
        </p:scale>
        <p:origin x="946" y="43"/>
      </p:cViewPr>
      <p:guideLst>
        <p:guide orient="horz" pos="20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67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B5A23-938A-45F1-BF12-90B73F384A77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6C3EB-F705-4C93-A291-6D2F7622B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DC853-9D8F-462E-A276-36F1CA240081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E4D82-A7C2-4344-8DD9-1C825E4505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E4D82-A7C2-4344-8DD9-1C825E4505B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0DEB5-CE47-9D2F-1932-D4A46F7C7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CBAF2A7-5D13-2CAD-174D-328C2919BD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A7DDA6F-26A3-81F6-5382-595DC284F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DF8508-365E-53C3-F6EE-23F7E3110D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E4D82-A7C2-4344-8DD9-1C825E4505B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358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C04E7-A8E4-6844-7A68-04C768A7E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0C1A62-7768-96DF-F6AB-57BBA2017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9532A05-9908-D9B0-8D88-0A3FB2E1F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9099F5-3EF8-9D81-31C1-DB486DA33B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E4D82-A7C2-4344-8DD9-1C825E4505B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461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FDFB5-13A1-807F-B743-6CA15DCA7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065DA9-9BCC-882B-4EEE-9EE00964BD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7DC07B-2FB5-E2CF-2796-79EDED770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FAFBE6-764F-3694-23AC-7B201A446D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E4D82-A7C2-4344-8DD9-1C825E4505B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54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0E4C1-635A-CD43-8869-72E60BE4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8CE33C-441E-2EC5-FE68-475C3EBE0D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BA9A78B-8350-516A-4E91-59B518C11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7C8B19-9A32-8370-A761-ED6FE71888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E4D82-A7C2-4344-8DD9-1C825E4505B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963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7AFEC-3C93-C2ED-9F08-F87721FA4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4B51B29-8B11-0C23-65ED-BCA140DE25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E995E84-29B7-D6FE-33A1-A838C0952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414B7B-66EA-0AD1-0A9A-E5752E79B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E4D82-A7C2-4344-8DD9-1C825E4505B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022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F6DA4-70BE-12BD-34AE-F9CA8C61C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E77FB4-BEDC-BC25-7B3E-F96B20903D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CD351E-5FF5-A4BB-ABBA-3CDC3C14C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EB9ED4-AA1B-2370-3244-528E96FD16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E4D82-A7C2-4344-8DD9-1C825E4505B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734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F5C66-8F92-58B4-F2C3-F39BCE6DB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1FF47E-AC2C-2372-E6A5-172DF9A427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7483998-AF1A-593B-02DB-7E41A0A4D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0FE3A2-DEED-2ED7-40D1-AED559C379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E4D82-A7C2-4344-8DD9-1C825E4505B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821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153D8-1A5D-48AC-C637-A484103D4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EB7CE9-36DB-FF3C-0419-C4995CB73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728C47-8362-BC87-FB8C-0B8FC887F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0C164B-149F-984F-E2D1-E40AFE48D8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E4D82-A7C2-4344-8DD9-1C825E4505B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143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EA7AA-FC30-BA9D-5746-27170FC10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961522F-E94C-699E-DAB3-0AECE24D7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B415AB-B31B-5CCC-3A08-48238A1C7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864390-F26F-D744-5DFB-68D7C723FD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E4D82-A7C2-4344-8DD9-1C825E4505B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820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1D0D0-45B7-182F-F036-23D2806F2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9FFDC2-BCCA-AB46-BF6E-2175C29FF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92377B4-B17E-DBFB-C2BF-A1BE108835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D384AF-9874-9E3C-0DCB-08F14704A2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E4D82-A7C2-4344-8DD9-1C825E4505B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118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E4D82-A7C2-4344-8DD9-1C825E4505B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81D2C-3A3B-DAFB-AB42-C5D40A7D4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9CBFEE-CE5B-545A-7E6C-18F5F5C20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6C7D3D7-3ECB-7371-F87C-D8453DE22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BF35E3-E79C-9FEA-0A2D-C462F1A592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E4D82-A7C2-4344-8DD9-1C825E4505B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127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9BDBE-23F8-DF34-C0CE-3A1837DFF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1AEE6E5-E58D-EBE0-933C-F79191FD59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088ADDD-0751-D5F1-C86E-6A7CDDEF8F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B4057F-E21E-BF5C-5D58-8D14E9EE46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E4D82-A7C2-4344-8DD9-1C825E4505B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603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E0B9C-5B52-8E82-7C00-885011993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DBA3D10-4DDD-1D4F-5BB0-6557C150A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9CFC8B-4251-F17A-0910-FBE6B3BF4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BECA20-1669-3E4D-0279-18AB0621E5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E4D82-A7C2-4344-8DD9-1C825E4505B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797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E3D0F-78D2-B1D8-F006-11DD80DCF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3B45BE-592A-F7FE-4130-5D9C2F448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25C3136-F118-980C-6C44-7056D4D1C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1AD54A-CEBE-5461-F746-5E46BCA04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E4D82-A7C2-4344-8DD9-1C825E4505B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937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C875E-77F3-E5AA-0C8D-594245A20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D1ED94-B030-8EDC-1F7B-A3B48313AE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C2074E-087F-5E29-78F9-CDC7E1673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523321-A2B0-E8A1-14AA-BFFEE47EFF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E4D82-A7C2-4344-8DD9-1C825E4505B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334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0D29A-C3DA-4667-69D3-18C3DA11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AC9A038-A85F-427D-466A-C5B827B02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DFF76CE-F733-9170-B77C-3785247CF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79D69F-7F63-FBC8-319C-D1E45C3185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E4D82-A7C2-4344-8DD9-1C825E4505B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697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08CCE-7DA2-847A-15CE-11D263513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4D4A9BB-9E09-0B12-419A-6C3C67933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62A11A-EB5A-3A7C-D47B-281868E3D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2E856A-DA16-C0FA-BD66-0E6A01CA9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E4D82-A7C2-4344-8DD9-1C825E4505B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85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755900"/>
            <a:ext cx="9144000" cy="754062"/>
          </a:xfrm>
        </p:spPr>
        <p:txBody>
          <a:bodyPr anchor="b">
            <a:normAutofit/>
          </a:bodyPr>
          <a:lstStyle>
            <a:lvl1pPr algn="ctr">
              <a:defRPr sz="4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261485"/>
            <a:ext cx="9144000" cy="99631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9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CBF0F-8388-3A4F-87D9-F297F67C7EFA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pic>
        <p:nvPicPr>
          <p:cNvPr id="7" name="Picture 5" descr="定版2-s转曲9"/>
          <p:cNvPicPr>
            <a:picLocks noChangeAspect="1" noChangeArrowheads="1"/>
          </p:cNvPicPr>
          <p:nvPr userDrawn="1"/>
        </p:nvPicPr>
        <p:blipFill>
          <a:blip r:embed="rId2" cstate="print"/>
          <a:srcRect b="57703"/>
          <a:stretch>
            <a:fillRect/>
          </a:stretch>
        </p:blipFill>
        <p:spPr bwMode="auto">
          <a:xfrm>
            <a:off x="119381" y="116841"/>
            <a:ext cx="4067175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16"/>
          <p:cNvSpPr>
            <a:spLocks noChangeArrowheads="1"/>
          </p:cNvSpPr>
          <p:nvPr userDrawn="1"/>
        </p:nvSpPr>
        <p:spPr bwMode="auto">
          <a:xfrm>
            <a:off x="0" y="1800226"/>
            <a:ext cx="12192000" cy="1988815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</a:ln>
        </p:spPr>
        <p:txBody>
          <a:bodyPr anchor="ctr"/>
          <a:lstStyle/>
          <a:p>
            <a:pPr algn="ctr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zh-CN" sz="4000" b="1" kern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线连接符 11"/>
          <p:cNvCxnSpPr/>
          <p:nvPr userDrawn="1"/>
        </p:nvCxnSpPr>
        <p:spPr>
          <a:xfrm>
            <a:off x="1" y="6634228"/>
            <a:ext cx="91734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l="-589" t="6739" r="589" b="57769"/>
          <a:stretch>
            <a:fillRect/>
          </a:stretch>
        </p:blipFill>
        <p:spPr>
          <a:xfrm>
            <a:off x="9249667" y="6392574"/>
            <a:ext cx="2463368" cy="54139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766" y="6417949"/>
            <a:ext cx="2119234" cy="399476"/>
          </a:xfrm>
          <a:prstGeom prst="rect">
            <a:avLst/>
          </a:prstGeom>
        </p:spPr>
      </p:pic>
      <p:cxnSp>
        <p:nvCxnSpPr>
          <p:cNvPr id="17" name="直线连接符 11"/>
          <p:cNvCxnSpPr/>
          <p:nvPr userDrawn="1"/>
        </p:nvCxnSpPr>
        <p:spPr>
          <a:xfrm>
            <a:off x="11712576" y="6634480"/>
            <a:ext cx="47815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547766" y="1035050"/>
            <a:ext cx="5287884" cy="0"/>
          </a:xfrm>
          <a:prstGeom prst="line">
            <a:avLst/>
          </a:prstGeom>
          <a:ln w="25400"/>
          <a:effectLst>
            <a:outerShdw blurRad="50800" dist="508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9"/>
          <p:cNvSpPr txBox="1">
            <a:spLocks noChangeArrowheads="1"/>
          </p:cNvSpPr>
          <p:nvPr userDrawn="1"/>
        </p:nvSpPr>
        <p:spPr bwMode="auto">
          <a:xfrm>
            <a:off x="527050" y="248098"/>
            <a:ext cx="5270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defRPr/>
            </a:pPr>
            <a:endParaRPr lang="zh-CN" altLang="en-US" sz="2800" b="1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52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CBF0F-8388-3A4F-87D9-F297F67C7E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0BBDB14-4D99-CA9E-47D4-B93C018A1CCA}"/>
              </a:ext>
            </a:extLst>
          </p:cNvPr>
          <p:cNvSpPr txBox="1"/>
          <p:nvPr/>
        </p:nvSpPr>
        <p:spPr>
          <a:xfrm>
            <a:off x="4376885" y="4578209"/>
            <a:ext cx="3864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测绘</a:t>
            </a:r>
            <a:r>
              <a:rPr kumimoji="1"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2202|</a:t>
            </a:r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栗浩宇</a:t>
            </a:r>
            <a:r>
              <a:rPr kumimoji="1"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|20222490</a:t>
            </a:r>
            <a:endParaRPr kumimoji="1" lang="zh-CN" altLang="en-US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4A111A0-6BF1-2C77-2137-E3D839996E02}"/>
              </a:ext>
            </a:extLst>
          </p:cNvPr>
          <p:cNvSpPr/>
          <p:nvPr/>
        </p:nvSpPr>
        <p:spPr bwMode="gray">
          <a:xfrm>
            <a:off x="0" y="1798320"/>
            <a:ext cx="12192000" cy="208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26818" y="2357592"/>
            <a:ext cx="11565081" cy="127808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AndroidPosition</a:t>
            </a:r>
            <a:r>
              <a:rPr lang="zh-CN" altLang="en-US" sz="5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应用介绍</a:t>
            </a:r>
            <a:endParaRPr lang="en" altLang="zh-CN" sz="40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084"/>
    </mc:Choice>
    <mc:Fallback xmlns="">
      <p:transition advTm="1308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17651-298E-D461-D1A2-39D046FCC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3832176-D5C3-7994-FD99-F8BA3B895EDC}"/>
              </a:ext>
            </a:extLst>
          </p:cNvPr>
          <p:cNvSpPr/>
          <p:nvPr/>
        </p:nvSpPr>
        <p:spPr bwMode="gray">
          <a:xfrm>
            <a:off x="218364" y="825690"/>
            <a:ext cx="5831182" cy="368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E6578C5-7C9A-26E6-2AAB-D76A05BA5A74}"/>
              </a:ext>
            </a:extLst>
          </p:cNvPr>
          <p:cNvSpPr/>
          <p:nvPr/>
        </p:nvSpPr>
        <p:spPr bwMode="gray">
          <a:xfrm>
            <a:off x="0" y="0"/>
            <a:ext cx="12192000" cy="55150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30" name="TextBox 59">
            <a:extLst>
              <a:ext uri="{FF2B5EF4-FFF2-40B4-BE49-F238E27FC236}">
                <a16:creationId xmlns:a16="http://schemas.microsoft.com/office/drawing/2014/main" id="{B971F309-7D76-8264-472A-941E88702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4349" y="89838"/>
            <a:ext cx="1233020" cy="369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defRPr sz="180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项目概述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9D3CA7A-BA91-8C5B-EB56-3CBE1DA06CDC}"/>
              </a:ext>
            </a:extLst>
          </p:cNvPr>
          <p:cNvSpPr txBox="1"/>
          <p:nvPr/>
        </p:nvSpPr>
        <p:spPr>
          <a:xfrm>
            <a:off x="8538613" y="90460"/>
            <a:ext cx="11464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defPPr>
              <a:defRPr lang="zh-CN"/>
            </a:defPPr>
            <a:lvl1pPr lvl="0">
              <a:defRPr sz="180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+mn-lt"/>
              </a:rPr>
              <a:t>开发历程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0BD6FE5-7793-817F-2B37-4DDBF971E240}"/>
              </a:ext>
            </a:extLst>
          </p:cNvPr>
          <p:cNvSpPr txBox="1"/>
          <p:nvPr/>
        </p:nvSpPr>
        <p:spPr>
          <a:xfrm>
            <a:off x="9731002" y="99045"/>
            <a:ext cx="11561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defPPr>
              <a:defRPr lang="zh-CN"/>
            </a:defPPr>
            <a:lvl1pPr lvl="0">
              <a:defRPr sz="18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+mn-lt"/>
              </a:rPr>
              <a:t>功能介绍</a:t>
            </a:r>
          </a:p>
        </p:txBody>
      </p:sp>
      <p:sp>
        <p:nvSpPr>
          <p:cNvPr id="33" name="TextBox 59">
            <a:extLst>
              <a:ext uri="{FF2B5EF4-FFF2-40B4-BE49-F238E27FC236}">
                <a16:creationId xmlns:a16="http://schemas.microsoft.com/office/drawing/2014/main" id="{76EC0191-DC1B-7C9D-A8DE-9D77C6FEF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8385" y="94771"/>
            <a:ext cx="1210543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defRPr/>
            </a:pPr>
            <a:r>
              <a:rPr lang="zh-CN" altLang="en-US" sz="1800" dirty="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未来展望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33D8F5A4-5899-3F35-2767-84DD01F6EE27}"/>
              </a:ext>
            </a:extLst>
          </p:cNvPr>
          <p:cNvCxnSpPr>
            <a:cxnSpLocks/>
          </p:cNvCxnSpPr>
          <p:nvPr/>
        </p:nvCxnSpPr>
        <p:spPr>
          <a:xfrm>
            <a:off x="8478582" y="-937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503B6F4-46AE-C5BE-458A-5B7EF92055E5}"/>
              </a:ext>
            </a:extLst>
          </p:cNvPr>
          <p:cNvCxnSpPr>
            <a:cxnSpLocks/>
          </p:cNvCxnSpPr>
          <p:nvPr/>
        </p:nvCxnSpPr>
        <p:spPr>
          <a:xfrm>
            <a:off x="9692700" y="-937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12CB2A0-85A3-A8EA-6083-9A23BDB40CD4}"/>
              </a:ext>
            </a:extLst>
          </p:cNvPr>
          <p:cNvCxnSpPr>
            <a:cxnSpLocks/>
          </p:cNvCxnSpPr>
          <p:nvPr/>
        </p:nvCxnSpPr>
        <p:spPr>
          <a:xfrm>
            <a:off x="10925458" y="0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E743527-7FDE-5567-2EA4-66685A68211F}"/>
              </a:ext>
            </a:extLst>
          </p:cNvPr>
          <p:cNvCxnSpPr>
            <a:cxnSpLocks/>
          </p:cNvCxnSpPr>
          <p:nvPr/>
        </p:nvCxnSpPr>
        <p:spPr>
          <a:xfrm>
            <a:off x="7249701" y="7648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38F3DD56-6DEE-BBA3-A87E-F95BAB12245A}"/>
              </a:ext>
            </a:extLst>
          </p:cNvPr>
          <p:cNvCxnSpPr/>
          <p:nvPr/>
        </p:nvCxnSpPr>
        <p:spPr>
          <a:xfrm>
            <a:off x="10024234" y="482400"/>
            <a:ext cx="540000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59">
            <a:extLst>
              <a:ext uri="{FF2B5EF4-FFF2-40B4-BE49-F238E27FC236}">
                <a16:creationId xmlns:a16="http://schemas.microsoft.com/office/drawing/2014/main" id="{C43071B2-C2D0-57E2-3326-D7E9EB728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99" y="44297"/>
            <a:ext cx="3832714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3.1</a:t>
            </a:r>
            <a:r>
              <a:rPr lang="zh-CN" altLang="en-US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 基础定位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51C1FF57-94AA-8F5D-FF58-BA314058E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896" y="825690"/>
            <a:ext cx="2343638" cy="523412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66C8FFB8-1B35-709C-538B-FF5DF69F1E05}"/>
              </a:ext>
            </a:extLst>
          </p:cNvPr>
          <p:cNvSpPr txBox="1"/>
          <p:nvPr/>
        </p:nvSpPr>
        <p:spPr>
          <a:xfrm>
            <a:off x="4603067" y="1023282"/>
            <a:ext cx="6731883" cy="140519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en-US" altLang="zh-CN" sz="2000" dirty="0"/>
              <a:t>  </a:t>
            </a:r>
            <a:r>
              <a:rPr lang="zh-CN" altLang="zh-CN" sz="2000" dirty="0"/>
              <a:t>基础定位功能是整个应用的核心基础，负责获取用户的实时位置信息并在高德地图上进行显示。该功能为后续的拍照记录、周边搜索等功能提供位置数据支撑。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D1DB5B2-059D-FD88-A158-F0A1A8C226F4}"/>
              </a:ext>
            </a:extLst>
          </p:cNvPr>
          <p:cNvSpPr txBox="1"/>
          <p:nvPr/>
        </p:nvSpPr>
        <p:spPr>
          <a:xfrm>
            <a:off x="4603066" y="3967859"/>
            <a:ext cx="6731883" cy="18668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  进入应用授予权限后，应用会自动定位到用户所在位置，并在上方显示定位的详细信息，包括时间、经纬度和地址。图中蓝色小箭头是我们的位置以及方向，半透明蓝色圈是表示精度范围，越小则精度越高。</a:t>
            </a:r>
            <a:endParaRPr lang="zh-CN" altLang="zh-CN" dirty="0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10372E7A-D8AF-6385-F562-486AD74BD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323" y="2549327"/>
            <a:ext cx="3762108" cy="129767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825309F2-7A03-C2BE-D903-242CB3EF5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922" y="2549328"/>
            <a:ext cx="1425729" cy="129767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084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D2582-3E58-A3A2-7AE6-15B3208D6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E48DFA6-D4C6-6742-B354-A33A311280C0}"/>
              </a:ext>
            </a:extLst>
          </p:cNvPr>
          <p:cNvSpPr/>
          <p:nvPr/>
        </p:nvSpPr>
        <p:spPr bwMode="gray">
          <a:xfrm>
            <a:off x="218364" y="825690"/>
            <a:ext cx="5831182" cy="368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F1DDAD-275A-5C45-7564-601473FB3FF4}"/>
              </a:ext>
            </a:extLst>
          </p:cNvPr>
          <p:cNvSpPr/>
          <p:nvPr/>
        </p:nvSpPr>
        <p:spPr bwMode="gray">
          <a:xfrm>
            <a:off x="0" y="0"/>
            <a:ext cx="12192000" cy="55150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5FCCABA7-09FC-5FD3-874E-2AB3AB5BA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4349" y="89838"/>
            <a:ext cx="1233020" cy="369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defRPr sz="180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项目概述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7AEBEF-41BB-1539-7198-07BCF99AADFB}"/>
              </a:ext>
            </a:extLst>
          </p:cNvPr>
          <p:cNvSpPr txBox="1"/>
          <p:nvPr/>
        </p:nvSpPr>
        <p:spPr>
          <a:xfrm>
            <a:off x="8538613" y="90460"/>
            <a:ext cx="11464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defPPr>
              <a:defRPr lang="zh-CN"/>
            </a:defPPr>
            <a:lvl1pPr lvl="0">
              <a:defRPr sz="180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+mn-lt"/>
              </a:rPr>
              <a:t>开发历程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B3235D-2116-3A05-0035-257FB40EDEF3}"/>
              </a:ext>
            </a:extLst>
          </p:cNvPr>
          <p:cNvSpPr txBox="1"/>
          <p:nvPr/>
        </p:nvSpPr>
        <p:spPr>
          <a:xfrm>
            <a:off x="9731002" y="99045"/>
            <a:ext cx="11561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defPPr>
              <a:defRPr lang="zh-CN"/>
            </a:defPPr>
            <a:lvl1pPr lvl="0">
              <a:defRPr sz="18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+mn-lt"/>
              </a:rPr>
              <a:t>功能介绍</a:t>
            </a:r>
          </a:p>
        </p:txBody>
      </p:sp>
      <p:sp>
        <p:nvSpPr>
          <p:cNvPr id="13" name="TextBox 59">
            <a:extLst>
              <a:ext uri="{FF2B5EF4-FFF2-40B4-BE49-F238E27FC236}">
                <a16:creationId xmlns:a16="http://schemas.microsoft.com/office/drawing/2014/main" id="{8F3CCF72-655F-588C-5543-BE819E2DB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8385" y="94771"/>
            <a:ext cx="1210543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defRPr/>
            </a:pPr>
            <a:r>
              <a:rPr lang="zh-CN" altLang="en-US" sz="1800" dirty="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未来展望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524C921-645D-F883-98E2-54C4634450E4}"/>
              </a:ext>
            </a:extLst>
          </p:cNvPr>
          <p:cNvCxnSpPr>
            <a:cxnSpLocks/>
          </p:cNvCxnSpPr>
          <p:nvPr/>
        </p:nvCxnSpPr>
        <p:spPr>
          <a:xfrm>
            <a:off x="8478582" y="-937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B116EA4-2226-9090-D05F-3D4D3F84F4E7}"/>
              </a:ext>
            </a:extLst>
          </p:cNvPr>
          <p:cNvCxnSpPr>
            <a:cxnSpLocks/>
          </p:cNvCxnSpPr>
          <p:nvPr/>
        </p:nvCxnSpPr>
        <p:spPr>
          <a:xfrm>
            <a:off x="9692700" y="-937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3AAF73D-21A7-BCFC-B926-AB2E51D5505C}"/>
              </a:ext>
            </a:extLst>
          </p:cNvPr>
          <p:cNvCxnSpPr>
            <a:cxnSpLocks/>
          </p:cNvCxnSpPr>
          <p:nvPr/>
        </p:nvCxnSpPr>
        <p:spPr>
          <a:xfrm>
            <a:off x="10925458" y="0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1273B07-C816-8E95-A035-2417A8EA28DE}"/>
              </a:ext>
            </a:extLst>
          </p:cNvPr>
          <p:cNvCxnSpPr>
            <a:cxnSpLocks/>
          </p:cNvCxnSpPr>
          <p:nvPr/>
        </p:nvCxnSpPr>
        <p:spPr>
          <a:xfrm>
            <a:off x="7249701" y="7648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091B4E8-AA67-70CD-9DCF-FD55DD8B22D7}"/>
              </a:ext>
            </a:extLst>
          </p:cNvPr>
          <p:cNvCxnSpPr/>
          <p:nvPr/>
        </p:nvCxnSpPr>
        <p:spPr>
          <a:xfrm>
            <a:off x="10024234" y="482400"/>
            <a:ext cx="540000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59">
            <a:extLst>
              <a:ext uri="{FF2B5EF4-FFF2-40B4-BE49-F238E27FC236}">
                <a16:creationId xmlns:a16="http://schemas.microsoft.com/office/drawing/2014/main" id="{5D13B9FC-AE15-81FB-5D3D-BF6A9BBB9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99" y="44297"/>
            <a:ext cx="3832714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3.2</a:t>
            </a:r>
            <a:r>
              <a:rPr lang="zh-CN" altLang="en-US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 拍照记录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EF63E47-9822-FAA3-257C-4B8720C59D39}"/>
              </a:ext>
            </a:extLst>
          </p:cNvPr>
          <p:cNvSpPr txBox="1"/>
          <p:nvPr/>
        </p:nvSpPr>
        <p:spPr>
          <a:xfrm>
            <a:off x="434136" y="855756"/>
            <a:ext cx="7971700" cy="127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拍照记录功能允许用户在当前位置拍摄照片，并自动记录拍摄时的地理位置信息。该功能包含历史记录查看和云端上传</a:t>
            </a:r>
            <a:r>
              <a:rPr lang="zh-CN" altLang="en-US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两</a:t>
            </a:r>
            <a:r>
              <a:rPr lang="zh-CN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个核心子功能。</a:t>
            </a:r>
            <a:r>
              <a:rPr lang="zh-CN" altLang="en-US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对应主页面上的两个按钮：拍照记录和历史记录。</a:t>
            </a:r>
            <a:endParaRPr lang="zh-CN" altLang="zh-CN" sz="1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AA7B590-F023-F942-E2EF-E77DA3B72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328" y="825690"/>
            <a:ext cx="2456173" cy="54854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67BCC61-9FC3-16A3-4002-F538793AB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188" y="2311981"/>
            <a:ext cx="1859485" cy="25128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4BB50C1-5AF4-B46B-FC29-FD1CD3137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590" y="2363877"/>
            <a:ext cx="3438351" cy="24090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16B53248-E1D3-D34D-811F-9DFB1C0C6EBD}"/>
              </a:ext>
            </a:extLst>
          </p:cNvPr>
          <p:cNvSpPr txBox="1"/>
          <p:nvPr/>
        </p:nvSpPr>
        <p:spPr>
          <a:xfrm>
            <a:off x="394796" y="5007199"/>
            <a:ext cx="8074185" cy="12738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304800" algn="just">
              <a:lnSpc>
                <a:spcPct val="150000"/>
              </a:lnSpc>
              <a:defRPr sz="20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1800" dirty="0"/>
              <a:t>点击拍照记录完成拍照，会弹出一个提示框来决定这张图片是否保存，也可在这里添加描述。保存好的照片可在历史记录页面查看</a:t>
            </a:r>
            <a:r>
              <a:rPr lang="en-US" altLang="zh-CN" sz="1800" dirty="0"/>
              <a:t>(</a:t>
            </a:r>
            <a:r>
              <a:rPr lang="zh-CN" altLang="en-US" sz="1800" dirty="0"/>
              <a:t>如右图</a:t>
            </a:r>
            <a:r>
              <a:rPr lang="en-US" altLang="zh-CN" sz="1800" dirty="0"/>
              <a:t>)</a:t>
            </a:r>
            <a:r>
              <a:rPr lang="zh-CN" altLang="en-US" sz="1800" dirty="0"/>
              <a:t>，界面下方会显示照片的详细信息，点击某张图片会移动到相应位置并标红</a:t>
            </a:r>
            <a:r>
              <a:rPr lang="en-US" altLang="zh-CN" sz="1800" dirty="0"/>
              <a:t>(</a:t>
            </a:r>
            <a:r>
              <a:rPr lang="zh-CN" altLang="en-US" sz="1800" dirty="0"/>
              <a:t>如上图</a:t>
            </a:r>
            <a:r>
              <a:rPr lang="en-US" altLang="zh-CN" sz="1800" dirty="0"/>
              <a:t>)</a:t>
            </a:r>
            <a:r>
              <a:rPr lang="zh-CN" altLang="en-US" sz="1800" dirty="0"/>
              <a:t>。</a:t>
            </a:r>
            <a:endParaRPr lang="zh-C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1806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E4BFF-8417-AAF2-53BA-F67E9BCBB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2211AF3-B07C-A904-0CA1-984717B900FA}"/>
              </a:ext>
            </a:extLst>
          </p:cNvPr>
          <p:cNvSpPr/>
          <p:nvPr/>
        </p:nvSpPr>
        <p:spPr bwMode="gray">
          <a:xfrm>
            <a:off x="218364" y="825690"/>
            <a:ext cx="5831182" cy="368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65B879B-A3B3-7123-5ED7-AFCCC76B3D95}"/>
              </a:ext>
            </a:extLst>
          </p:cNvPr>
          <p:cNvSpPr/>
          <p:nvPr/>
        </p:nvSpPr>
        <p:spPr bwMode="gray">
          <a:xfrm>
            <a:off x="0" y="0"/>
            <a:ext cx="12192000" cy="55150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E6FC3403-CCD5-82B7-0048-9B899C2F5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4349" y="89838"/>
            <a:ext cx="1233020" cy="369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defRPr sz="180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项目概述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CE2D36-4021-3DF7-9B98-65E6401FBA20}"/>
              </a:ext>
            </a:extLst>
          </p:cNvPr>
          <p:cNvSpPr txBox="1"/>
          <p:nvPr/>
        </p:nvSpPr>
        <p:spPr>
          <a:xfrm>
            <a:off x="8538613" y="90460"/>
            <a:ext cx="11464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defPPr>
              <a:defRPr lang="zh-CN"/>
            </a:defPPr>
            <a:lvl1pPr lvl="0">
              <a:defRPr sz="180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+mn-lt"/>
              </a:rPr>
              <a:t>开发历程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61DCC0-BE6F-B03F-A266-708BD50A8C4F}"/>
              </a:ext>
            </a:extLst>
          </p:cNvPr>
          <p:cNvSpPr txBox="1"/>
          <p:nvPr/>
        </p:nvSpPr>
        <p:spPr>
          <a:xfrm>
            <a:off x="9731002" y="99045"/>
            <a:ext cx="11561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defPPr>
              <a:defRPr lang="zh-CN"/>
            </a:defPPr>
            <a:lvl1pPr lvl="0">
              <a:defRPr sz="18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+mn-lt"/>
              </a:rPr>
              <a:t>功能介绍</a:t>
            </a:r>
          </a:p>
        </p:txBody>
      </p:sp>
      <p:sp>
        <p:nvSpPr>
          <p:cNvPr id="13" name="TextBox 59">
            <a:extLst>
              <a:ext uri="{FF2B5EF4-FFF2-40B4-BE49-F238E27FC236}">
                <a16:creationId xmlns:a16="http://schemas.microsoft.com/office/drawing/2014/main" id="{D306F679-9D42-EC46-4BAC-FF9F9C945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8385" y="94771"/>
            <a:ext cx="1210543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defRPr/>
            </a:pPr>
            <a:r>
              <a:rPr lang="zh-CN" altLang="en-US" sz="1800" dirty="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未来展望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C0A3C74-B100-8CBA-3D03-7B0F5574F132}"/>
              </a:ext>
            </a:extLst>
          </p:cNvPr>
          <p:cNvCxnSpPr>
            <a:cxnSpLocks/>
          </p:cNvCxnSpPr>
          <p:nvPr/>
        </p:nvCxnSpPr>
        <p:spPr>
          <a:xfrm>
            <a:off x="8478582" y="-937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802315E-BD42-8587-8FCB-2AD54E9F1341}"/>
              </a:ext>
            </a:extLst>
          </p:cNvPr>
          <p:cNvCxnSpPr>
            <a:cxnSpLocks/>
          </p:cNvCxnSpPr>
          <p:nvPr/>
        </p:nvCxnSpPr>
        <p:spPr>
          <a:xfrm>
            <a:off x="9692700" y="-937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C6D2711-CDDC-ED80-C131-B1089F83DEEA}"/>
              </a:ext>
            </a:extLst>
          </p:cNvPr>
          <p:cNvCxnSpPr>
            <a:cxnSpLocks/>
          </p:cNvCxnSpPr>
          <p:nvPr/>
        </p:nvCxnSpPr>
        <p:spPr>
          <a:xfrm>
            <a:off x="10925458" y="0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E13241F-0379-8E3D-FF03-8606B22869CF}"/>
              </a:ext>
            </a:extLst>
          </p:cNvPr>
          <p:cNvCxnSpPr>
            <a:cxnSpLocks/>
          </p:cNvCxnSpPr>
          <p:nvPr/>
        </p:nvCxnSpPr>
        <p:spPr>
          <a:xfrm>
            <a:off x="7249701" y="7648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965B8B1-AFC1-454F-D06B-5AB99214B087}"/>
              </a:ext>
            </a:extLst>
          </p:cNvPr>
          <p:cNvCxnSpPr/>
          <p:nvPr/>
        </p:nvCxnSpPr>
        <p:spPr>
          <a:xfrm>
            <a:off x="10024234" y="482400"/>
            <a:ext cx="540000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59">
            <a:extLst>
              <a:ext uri="{FF2B5EF4-FFF2-40B4-BE49-F238E27FC236}">
                <a16:creationId xmlns:a16="http://schemas.microsoft.com/office/drawing/2014/main" id="{600B0DD6-35A9-EE2E-C5F4-90732B8CD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99" y="44297"/>
            <a:ext cx="3832714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3.2</a:t>
            </a:r>
            <a:r>
              <a:rPr lang="zh-CN" altLang="en-US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 云端上传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9BC94C-B415-9EA2-90E7-0296C63D4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051" y="1804677"/>
            <a:ext cx="2335661" cy="35389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DF02A33-56CC-3737-5929-C1216A284573}"/>
              </a:ext>
            </a:extLst>
          </p:cNvPr>
          <p:cNvSpPr txBox="1"/>
          <p:nvPr/>
        </p:nvSpPr>
        <p:spPr>
          <a:xfrm>
            <a:off x="660680" y="885995"/>
            <a:ext cx="10744200" cy="8583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304800" algn="just">
              <a:lnSpc>
                <a:spcPct val="150000"/>
              </a:lnSpc>
              <a:defRPr sz="1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点击历史记录中的上传照片按钮，可在弹出的页面选择我们要上传的照片，然后会弹出提示，点击上传等待即可上传成功。</a:t>
            </a:r>
            <a:endParaRPr lang="zh-CN" altLang="zh-CN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E7A11F9-DA5A-406C-E7C3-9EABD4D6C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998" y="1804677"/>
            <a:ext cx="7114338" cy="35380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24ACE8E-3F4F-A0F9-4163-34F014026D66}"/>
              </a:ext>
            </a:extLst>
          </p:cNvPr>
          <p:cNvSpPr txBox="1"/>
          <p:nvPr/>
        </p:nvSpPr>
        <p:spPr>
          <a:xfrm>
            <a:off x="660679" y="5403026"/>
            <a:ext cx="10744200" cy="8747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304800" algn="just">
              <a:lnSpc>
                <a:spcPct val="150000"/>
              </a:lnSpc>
              <a:defRPr sz="1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上方右图为我的</a:t>
            </a:r>
            <a:r>
              <a:rPr lang="en-US" altLang="zh-CN" dirty="0">
                <a:latin typeface="+mn-lt"/>
              </a:rPr>
              <a:t>LeanCloud</a:t>
            </a:r>
            <a:r>
              <a:rPr lang="zh-CN" altLang="en-US" dirty="0"/>
              <a:t>云端数据，可以看到在</a:t>
            </a:r>
            <a:r>
              <a:rPr lang="en-US" altLang="zh-CN" dirty="0">
                <a:latin typeface="+mn-lt"/>
              </a:rPr>
              <a:t>LocationPhotoCloud</a:t>
            </a:r>
            <a:r>
              <a:rPr lang="zh-CN" altLang="en-US" dirty="0"/>
              <a:t>中存放了我们上传的图片数据，</a:t>
            </a:r>
            <a:r>
              <a:rPr lang="en-US" altLang="zh-CN" dirty="0">
                <a:latin typeface="+mn-lt"/>
              </a:rPr>
              <a:t>photoBase64</a:t>
            </a:r>
            <a:r>
              <a:rPr lang="zh-CN" altLang="en-US" dirty="0"/>
              <a:t>属性是图片的</a:t>
            </a:r>
            <a:r>
              <a:rPr lang="en-US" altLang="zh-CN" dirty="0">
                <a:latin typeface="+mn-lt"/>
              </a:rPr>
              <a:t>Base64</a:t>
            </a:r>
            <a:r>
              <a:rPr lang="zh-CN" altLang="en-US" dirty="0"/>
              <a:t>编码，简单转化一下即可看到拍摄的图片。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4598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62FAF-E3A0-EFD8-684B-0856AA9A9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78924AD-8F1E-EB6A-3478-30DBF9DA3427}"/>
              </a:ext>
            </a:extLst>
          </p:cNvPr>
          <p:cNvSpPr/>
          <p:nvPr/>
        </p:nvSpPr>
        <p:spPr bwMode="gray">
          <a:xfrm>
            <a:off x="218364" y="825690"/>
            <a:ext cx="5831182" cy="368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7A9D5AF-4745-A33A-6E89-A79E079A06F3}"/>
              </a:ext>
            </a:extLst>
          </p:cNvPr>
          <p:cNvSpPr/>
          <p:nvPr/>
        </p:nvSpPr>
        <p:spPr bwMode="gray">
          <a:xfrm>
            <a:off x="0" y="0"/>
            <a:ext cx="12192000" cy="55150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665C916-8041-710B-760A-F9679FBDA7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4349" y="89838"/>
            <a:ext cx="1233020" cy="369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defRPr sz="180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项目概述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835422-AF1F-A13F-107B-B28D12090324}"/>
              </a:ext>
            </a:extLst>
          </p:cNvPr>
          <p:cNvSpPr txBox="1"/>
          <p:nvPr/>
        </p:nvSpPr>
        <p:spPr>
          <a:xfrm>
            <a:off x="8538613" y="90460"/>
            <a:ext cx="11464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defPPr>
              <a:defRPr lang="zh-CN"/>
            </a:defPPr>
            <a:lvl1pPr lvl="0">
              <a:defRPr sz="180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+mn-lt"/>
              </a:rPr>
              <a:t>开发历程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71F10C-29D4-73B9-E62D-27D6D53AD037}"/>
              </a:ext>
            </a:extLst>
          </p:cNvPr>
          <p:cNvSpPr txBox="1"/>
          <p:nvPr/>
        </p:nvSpPr>
        <p:spPr>
          <a:xfrm>
            <a:off x="9731002" y="99045"/>
            <a:ext cx="11561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defPPr>
              <a:defRPr lang="zh-CN"/>
            </a:defPPr>
            <a:lvl1pPr lvl="0">
              <a:defRPr sz="18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+mn-lt"/>
              </a:rPr>
              <a:t>功能介绍</a:t>
            </a:r>
          </a:p>
        </p:txBody>
      </p:sp>
      <p:sp>
        <p:nvSpPr>
          <p:cNvPr id="13" name="TextBox 59">
            <a:extLst>
              <a:ext uri="{FF2B5EF4-FFF2-40B4-BE49-F238E27FC236}">
                <a16:creationId xmlns:a16="http://schemas.microsoft.com/office/drawing/2014/main" id="{8E72D495-200F-A794-334B-CF856FD6D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8385" y="94771"/>
            <a:ext cx="1210543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defRPr/>
            </a:pPr>
            <a:r>
              <a:rPr lang="zh-CN" altLang="en-US" sz="1800" dirty="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未来展望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4CACEF2-B254-3723-438D-5357BDCB2A47}"/>
              </a:ext>
            </a:extLst>
          </p:cNvPr>
          <p:cNvCxnSpPr>
            <a:cxnSpLocks/>
          </p:cNvCxnSpPr>
          <p:nvPr/>
        </p:nvCxnSpPr>
        <p:spPr>
          <a:xfrm>
            <a:off x="8478582" y="-937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FC6667D-D19D-284E-8C47-9E58990EE7C7}"/>
              </a:ext>
            </a:extLst>
          </p:cNvPr>
          <p:cNvCxnSpPr>
            <a:cxnSpLocks/>
          </p:cNvCxnSpPr>
          <p:nvPr/>
        </p:nvCxnSpPr>
        <p:spPr>
          <a:xfrm>
            <a:off x="9692700" y="-937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95CFD49-EF0B-01DC-6C36-125383219105}"/>
              </a:ext>
            </a:extLst>
          </p:cNvPr>
          <p:cNvCxnSpPr>
            <a:cxnSpLocks/>
          </p:cNvCxnSpPr>
          <p:nvPr/>
        </p:nvCxnSpPr>
        <p:spPr>
          <a:xfrm>
            <a:off x="10925458" y="0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653613DD-515B-81AF-7C36-52A817447094}"/>
              </a:ext>
            </a:extLst>
          </p:cNvPr>
          <p:cNvCxnSpPr>
            <a:cxnSpLocks/>
          </p:cNvCxnSpPr>
          <p:nvPr/>
        </p:nvCxnSpPr>
        <p:spPr>
          <a:xfrm>
            <a:off x="7249701" y="7648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0183F2D-0C21-24E6-2983-ADDE7677E9C9}"/>
              </a:ext>
            </a:extLst>
          </p:cNvPr>
          <p:cNvCxnSpPr/>
          <p:nvPr/>
        </p:nvCxnSpPr>
        <p:spPr>
          <a:xfrm>
            <a:off x="10024234" y="482400"/>
            <a:ext cx="540000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59">
            <a:extLst>
              <a:ext uri="{FF2B5EF4-FFF2-40B4-BE49-F238E27FC236}">
                <a16:creationId xmlns:a16="http://schemas.microsoft.com/office/drawing/2014/main" id="{B0BA09CB-B8F8-FC06-FE11-44D6009B9A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99" y="44297"/>
            <a:ext cx="3832714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3.3</a:t>
            </a:r>
            <a:r>
              <a:rPr lang="zh-CN" altLang="en-US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 周边搜索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6D0BC2-5456-CD25-A99B-323813593565}"/>
              </a:ext>
            </a:extLst>
          </p:cNvPr>
          <p:cNvSpPr txBox="1"/>
          <p:nvPr/>
        </p:nvSpPr>
        <p:spPr>
          <a:xfrm>
            <a:off x="780042" y="891403"/>
            <a:ext cx="7737327" cy="8764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304800" algn="just">
              <a:lnSpc>
                <a:spcPct val="150000"/>
              </a:lnSpc>
              <a:defRPr sz="1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/>
              <a:t>周边搜索功能基于高德地图</a:t>
            </a:r>
            <a:r>
              <a:rPr lang="en-US" altLang="zh-CN" dirty="0">
                <a:latin typeface="+mn-lt"/>
              </a:rPr>
              <a:t>POI</a:t>
            </a:r>
            <a:r>
              <a:rPr lang="zh-CN" altLang="zh-CN" dirty="0"/>
              <a:t>搜索服务，允许用户搜索当前位置周边的兴趣点，并提供多种出行方式的路线导航。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3C7B75F-8B35-5A13-A243-BA4889313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535" y="902777"/>
            <a:ext cx="2316041" cy="51724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A02568F-C86C-90D3-6481-42A907250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888" y="2379492"/>
            <a:ext cx="2749094" cy="20923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2823CF51-C74E-1B40-BAFF-EDFDDBDAE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734151"/>
              </p:ext>
            </p:extLst>
          </p:nvPr>
        </p:nvGraphicFramePr>
        <p:xfrm>
          <a:off x="4230355" y="2246818"/>
          <a:ext cx="464539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030">
                  <a:extLst>
                    <a:ext uri="{9D8B030D-6E8A-4147-A177-3AD203B41FA5}">
                      <a16:colId xmlns:a16="http://schemas.microsoft.com/office/drawing/2014/main" val="1697856602"/>
                    </a:ext>
                  </a:extLst>
                </a:gridCol>
                <a:gridCol w="3600363">
                  <a:extLst>
                    <a:ext uri="{9D8B030D-6E8A-4147-A177-3AD203B41FA5}">
                      <a16:colId xmlns:a16="http://schemas.microsoft.com/office/drawing/2014/main" val="182968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搜索半径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09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500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精确范围，适合查找就近设施</a:t>
                      </a: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45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公里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默认选项，平衡搜索范围和结果精度</a:t>
                      </a: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654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公里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中等范围，适合步行或骑行</a:t>
                      </a: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796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公里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较大范围，适合开车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356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不限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城市内搜索，返回更多结果</a:t>
                      </a: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709467"/>
                  </a:ext>
                </a:extLst>
              </a:tr>
            </a:tbl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1E2EAAC2-CE22-8F4E-55F3-6906F20012AE}"/>
              </a:ext>
            </a:extLst>
          </p:cNvPr>
          <p:cNvSpPr txBox="1"/>
          <p:nvPr/>
        </p:nvSpPr>
        <p:spPr>
          <a:xfrm>
            <a:off x="780042" y="4950815"/>
            <a:ext cx="7737327" cy="8583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304800" algn="just">
              <a:lnSpc>
                <a:spcPct val="150000"/>
              </a:lnSpc>
              <a:defRPr sz="1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如右图，搜索结果会在图上显示，自动选中最近的点，可直接点击其余点来查看其他点的详细信息。也可点击“导航到这里”进入导航界面。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52097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2B591-EE5F-71D6-B283-7A70DC2DF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0A41783-2193-A2C1-C045-E1867663E7DD}"/>
              </a:ext>
            </a:extLst>
          </p:cNvPr>
          <p:cNvSpPr/>
          <p:nvPr/>
        </p:nvSpPr>
        <p:spPr bwMode="gray">
          <a:xfrm>
            <a:off x="218364" y="825690"/>
            <a:ext cx="5831182" cy="368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A1FA86-7C85-D54B-6A8D-AB06B01BB503}"/>
              </a:ext>
            </a:extLst>
          </p:cNvPr>
          <p:cNvSpPr/>
          <p:nvPr/>
        </p:nvSpPr>
        <p:spPr bwMode="gray">
          <a:xfrm>
            <a:off x="0" y="0"/>
            <a:ext cx="12192000" cy="55150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863B7E69-8B06-1135-7C93-4BF36196A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4349" y="89838"/>
            <a:ext cx="1233020" cy="369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defRPr sz="180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项目概述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65B0E0-F6FA-3FA4-F792-E54569B1DF12}"/>
              </a:ext>
            </a:extLst>
          </p:cNvPr>
          <p:cNvSpPr txBox="1"/>
          <p:nvPr/>
        </p:nvSpPr>
        <p:spPr>
          <a:xfrm>
            <a:off x="8538613" y="90460"/>
            <a:ext cx="11464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defPPr>
              <a:defRPr lang="zh-CN"/>
            </a:defPPr>
            <a:lvl1pPr lvl="0">
              <a:defRPr sz="180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+mn-lt"/>
              </a:rPr>
              <a:t>开发历程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F17DF3-A114-61E1-0C36-8D9466A771F0}"/>
              </a:ext>
            </a:extLst>
          </p:cNvPr>
          <p:cNvSpPr txBox="1"/>
          <p:nvPr/>
        </p:nvSpPr>
        <p:spPr>
          <a:xfrm>
            <a:off x="9731002" y="99045"/>
            <a:ext cx="11561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defPPr>
              <a:defRPr lang="zh-CN"/>
            </a:defPPr>
            <a:lvl1pPr lvl="0">
              <a:defRPr sz="18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+mn-lt"/>
              </a:rPr>
              <a:t>功能介绍</a:t>
            </a:r>
          </a:p>
        </p:txBody>
      </p:sp>
      <p:sp>
        <p:nvSpPr>
          <p:cNvPr id="13" name="TextBox 59">
            <a:extLst>
              <a:ext uri="{FF2B5EF4-FFF2-40B4-BE49-F238E27FC236}">
                <a16:creationId xmlns:a16="http://schemas.microsoft.com/office/drawing/2014/main" id="{4DFC7A40-6E34-44FB-56FC-1B7B25666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8385" y="94771"/>
            <a:ext cx="1210543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defRPr/>
            </a:pPr>
            <a:r>
              <a:rPr lang="zh-CN" altLang="en-US" sz="1800" dirty="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未来展望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78F0ED4-EFFB-5A3C-A312-1720B3DAAC51}"/>
              </a:ext>
            </a:extLst>
          </p:cNvPr>
          <p:cNvCxnSpPr>
            <a:cxnSpLocks/>
          </p:cNvCxnSpPr>
          <p:nvPr/>
        </p:nvCxnSpPr>
        <p:spPr>
          <a:xfrm>
            <a:off x="8478582" y="-937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F799E4B-576D-3730-1CB4-B9DB8BA98F5D}"/>
              </a:ext>
            </a:extLst>
          </p:cNvPr>
          <p:cNvCxnSpPr>
            <a:cxnSpLocks/>
          </p:cNvCxnSpPr>
          <p:nvPr/>
        </p:nvCxnSpPr>
        <p:spPr>
          <a:xfrm>
            <a:off x="9692700" y="-937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C559227-2F9A-878D-B4D7-46111CF8A712}"/>
              </a:ext>
            </a:extLst>
          </p:cNvPr>
          <p:cNvCxnSpPr>
            <a:cxnSpLocks/>
          </p:cNvCxnSpPr>
          <p:nvPr/>
        </p:nvCxnSpPr>
        <p:spPr>
          <a:xfrm>
            <a:off x="10925458" y="0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3673CEC-BCDC-7500-31CC-D6AB7569119E}"/>
              </a:ext>
            </a:extLst>
          </p:cNvPr>
          <p:cNvCxnSpPr>
            <a:cxnSpLocks/>
          </p:cNvCxnSpPr>
          <p:nvPr/>
        </p:nvCxnSpPr>
        <p:spPr>
          <a:xfrm>
            <a:off x="7249701" y="7648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16DFC1C-ED99-7D38-FF15-3CC891EA8AF3}"/>
              </a:ext>
            </a:extLst>
          </p:cNvPr>
          <p:cNvCxnSpPr/>
          <p:nvPr/>
        </p:nvCxnSpPr>
        <p:spPr>
          <a:xfrm>
            <a:off x="10024234" y="482400"/>
            <a:ext cx="540000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59">
            <a:extLst>
              <a:ext uri="{FF2B5EF4-FFF2-40B4-BE49-F238E27FC236}">
                <a16:creationId xmlns:a16="http://schemas.microsoft.com/office/drawing/2014/main" id="{A0A5BB1F-9127-E00D-3860-2EC6376FC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99" y="44297"/>
            <a:ext cx="3832714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3.3</a:t>
            </a:r>
            <a:r>
              <a:rPr lang="zh-CN" altLang="en-US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 路线导航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32876A-1B79-9D58-FAE7-EF40430FF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837" y="1456013"/>
            <a:ext cx="1696862" cy="378965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3CB61E8-CF0E-784E-0E87-68FBB1F6C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731" y="1456012"/>
            <a:ext cx="1696862" cy="378965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5A49B7D-561F-DBF6-EF1C-2510F4036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447" y="1468365"/>
            <a:ext cx="1696862" cy="378965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D764C00-CB51-5479-2412-6B6B5DFD2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6049" y="1468365"/>
            <a:ext cx="1696862" cy="378965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C3D47DC8-83F8-29D6-CDEA-A8FE2E047D8D}"/>
              </a:ext>
            </a:extLst>
          </p:cNvPr>
          <p:cNvSpPr txBox="1"/>
          <p:nvPr/>
        </p:nvSpPr>
        <p:spPr>
          <a:xfrm>
            <a:off x="580292" y="810778"/>
            <a:ext cx="9910186" cy="44287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304800" algn="just">
              <a:lnSpc>
                <a:spcPct val="150000"/>
              </a:lnSpc>
              <a:defRPr sz="1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路线</a:t>
            </a:r>
            <a:r>
              <a:rPr lang="zh-CN" altLang="zh-CN" dirty="0"/>
              <a:t>导航</a:t>
            </a:r>
            <a:r>
              <a:rPr lang="zh-CN" altLang="en-US" dirty="0"/>
              <a:t>共有四种出行方式，步行、骑行、驾车以及公交</a:t>
            </a:r>
            <a:r>
              <a:rPr lang="en-US" altLang="zh-CN" dirty="0"/>
              <a:t>(</a:t>
            </a:r>
            <a:r>
              <a:rPr lang="zh-CN" altLang="en-US" dirty="0"/>
              <a:t>如下图所示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zh-CN" altLang="zh-CN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FC452B1-BB9F-3E19-D32B-4C4792C2A486}"/>
              </a:ext>
            </a:extLst>
          </p:cNvPr>
          <p:cNvSpPr txBox="1"/>
          <p:nvPr/>
        </p:nvSpPr>
        <p:spPr>
          <a:xfrm>
            <a:off x="580291" y="5258024"/>
            <a:ext cx="10070961" cy="8583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304800" algn="just">
              <a:lnSpc>
                <a:spcPct val="150000"/>
              </a:lnSpc>
              <a:defRPr sz="1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步行、骑行以及驾车出行时，提供全程距离和预计时间，公交出行时，会提供详细的路线指引，选择步行最少的路线，站点位置在图上均有标注。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41080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4F709-ECA4-511C-0019-03B78F1C1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C2E6CE0-BB8B-AA3B-F236-CF90A20FF820}"/>
              </a:ext>
            </a:extLst>
          </p:cNvPr>
          <p:cNvSpPr/>
          <p:nvPr/>
        </p:nvSpPr>
        <p:spPr bwMode="gray">
          <a:xfrm>
            <a:off x="218364" y="825690"/>
            <a:ext cx="5831182" cy="368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4D57A8A-2306-FF34-9036-AFF9505A4977}"/>
              </a:ext>
            </a:extLst>
          </p:cNvPr>
          <p:cNvSpPr/>
          <p:nvPr/>
        </p:nvSpPr>
        <p:spPr bwMode="gray">
          <a:xfrm>
            <a:off x="0" y="0"/>
            <a:ext cx="12192000" cy="55150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6A54E313-0A84-0991-0B75-2033241E60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4349" y="89838"/>
            <a:ext cx="1233020" cy="369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defRPr sz="180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项目概述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9CECC05-74A6-CF51-C551-232A0F87F673}"/>
              </a:ext>
            </a:extLst>
          </p:cNvPr>
          <p:cNvSpPr txBox="1"/>
          <p:nvPr/>
        </p:nvSpPr>
        <p:spPr>
          <a:xfrm>
            <a:off x="8538613" y="90460"/>
            <a:ext cx="11464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defPPr>
              <a:defRPr lang="zh-CN"/>
            </a:defPPr>
            <a:lvl1pPr lvl="0">
              <a:defRPr sz="180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+mn-lt"/>
              </a:rPr>
              <a:t>开发历程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8204EB-DE4D-7582-236F-1B6FBA82BD6C}"/>
              </a:ext>
            </a:extLst>
          </p:cNvPr>
          <p:cNvSpPr txBox="1"/>
          <p:nvPr/>
        </p:nvSpPr>
        <p:spPr>
          <a:xfrm>
            <a:off x="9731002" y="99045"/>
            <a:ext cx="11561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defPPr>
              <a:defRPr lang="zh-CN"/>
            </a:defPPr>
            <a:lvl1pPr lvl="0">
              <a:defRPr sz="18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+mn-lt"/>
              </a:rPr>
              <a:t>功能介绍</a:t>
            </a:r>
          </a:p>
        </p:txBody>
      </p:sp>
      <p:sp>
        <p:nvSpPr>
          <p:cNvPr id="13" name="TextBox 59">
            <a:extLst>
              <a:ext uri="{FF2B5EF4-FFF2-40B4-BE49-F238E27FC236}">
                <a16:creationId xmlns:a16="http://schemas.microsoft.com/office/drawing/2014/main" id="{B0301EC8-6651-2706-260C-7FC2BC10A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8385" y="94771"/>
            <a:ext cx="1210543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defRPr/>
            </a:pPr>
            <a:r>
              <a:rPr lang="zh-CN" altLang="en-US" sz="1800" dirty="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未来展望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21C8EBB-5A9D-637A-3AA9-F0F091998166}"/>
              </a:ext>
            </a:extLst>
          </p:cNvPr>
          <p:cNvCxnSpPr>
            <a:cxnSpLocks/>
          </p:cNvCxnSpPr>
          <p:nvPr/>
        </p:nvCxnSpPr>
        <p:spPr>
          <a:xfrm>
            <a:off x="8478582" y="-937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22437012-BB85-DBE9-0E83-3441F83E1C21}"/>
              </a:ext>
            </a:extLst>
          </p:cNvPr>
          <p:cNvCxnSpPr>
            <a:cxnSpLocks/>
          </p:cNvCxnSpPr>
          <p:nvPr/>
        </p:nvCxnSpPr>
        <p:spPr>
          <a:xfrm>
            <a:off x="9692700" y="-937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D116211-DB63-5EA1-E5CC-8809E21041C2}"/>
              </a:ext>
            </a:extLst>
          </p:cNvPr>
          <p:cNvCxnSpPr>
            <a:cxnSpLocks/>
          </p:cNvCxnSpPr>
          <p:nvPr/>
        </p:nvCxnSpPr>
        <p:spPr>
          <a:xfrm>
            <a:off x="10925458" y="0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CCE823A-F0B3-AFC3-5A7A-E8AA4FA1199D}"/>
              </a:ext>
            </a:extLst>
          </p:cNvPr>
          <p:cNvCxnSpPr>
            <a:cxnSpLocks/>
          </p:cNvCxnSpPr>
          <p:nvPr/>
        </p:nvCxnSpPr>
        <p:spPr>
          <a:xfrm>
            <a:off x="7249701" y="7648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608921F-58DD-313D-3061-F386E52C5157}"/>
              </a:ext>
            </a:extLst>
          </p:cNvPr>
          <p:cNvCxnSpPr/>
          <p:nvPr/>
        </p:nvCxnSpPr>
        <p:spPr>
          <a:xfrm>
            <a:off x="10024234" y="482400"/>
            <a:ext cx="540000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59">
            <a:extLst>
              <a:ext uri="{FF2B5EF4-FFF2-40B4-BE49-F238E27FC236}">
                <a16:creationId xmlns:a16="http://schemas.microsoft.com/office/drawing/2014/main" id="{6FE34F0F-7DEC-BA88-39B7-43D130B0A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99" y="44297"/>
            <a:ext cx="3832714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3.4</a:t>
            </a:r>
            <a:r>
              <a:rPr lang="zh-CN" altLang="en-US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 位置分享</a:t>
            </a:r>
            <a:r>
              <a:rPr lang="en-US" altLang="zh-CN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:</a:t>
            </a:r>
            <a:r>
              <a:rPr lang="zh-CN" altLang="en-US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文本分享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AFA31E-1DEE-4D56-B30E-BC51AEF02EAB}"/>
              </a:ext>
            </a:extLst>
          </p:cNvPr>
          <p:cNvSpPr txBox="1"/>
          <p:nvPr/>
        </p:nvSpPr>
        <p:spPr>
          <a:xfrm>
            <a:off x="4174229" y="998158"/>
            <a:ext cx="7419427" cy="12738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304800" algn="just">
              <a:lnSpc>
                <a:spcPct val="150000"/>
              </a:lnSpc>
              <a:defRPr sz="1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/>
              <a:t>位置分享功能提供两种分享方式：文本分享和实时位置共享。文本分享通过系统分享接口发送位置信息和高德地图链接；实时位置共享基于</a:t>
            </a:r>
            <a:r>
              <a:rPr lang="en-US" altLang="zh-CN" dirty="0">
                <a:latin typeface="+mn-lt"/>
              </a:rPr>
              <a:t>LeanCloud</a:t>
            </a:r>
            <a:r>
              <a:rPr lang="zh-CN" altLang="zh-CN" dirty="0"/>
              <a:t>实现双向位置同步，支持多人实时查看彼此位置。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8DDB77-AD7E-BACE-0E62-37E3731EE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445" y="900639"/>
            <a:ext cx="2264203" cy="5056721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C3A6D56-0C8D-507D-1700-0E8D2D9A0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702" y="2362468"/>
            <a:ext cx="1804596" cy="263156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DC2651A-41F7-64D9-1F6C-70E79CFCE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0859" y="2459049"/>
            <a:ext cx="3429000" cy="24384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CCCF9CD-F04E-B7B2-6847-460AD2B86192}"/>
              </a:ext>
            </a:extLst>
          </p:cNvPr>
          <p:cNvSpPr txBox="1"/>
          <p:nvPr/>
        </p:nvSpPr>
        <p:spPr>
          <a:xfrm>
            <a:off x="4174229" y="4994031"/>
            <a:ext cx="7419427" cy="12738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304800" algn="just">
              <a:lnSpc>
                <a:spcPct val="150000"/>
              </a:lnSpc>
              <a:defRPr sz="1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点击文本分享，即可弹出左图所示弹窗</a:t>
            </a:r>
            <a:r>
              <a:rPr lang="en-US" altLang="zh-CN" dirty="0"/>
              <a:t>(</a:t>
            </a:r>
            <a:r>
              <a:rPr lang="zh-CN" altLang="en-US" dirty="0"/>
              <a:t>不同系统可能有所不同</a:t>
            </a:r>
            <a:r>
              <a:rPr lang="en-US" altLang="zh-CN" dirty="0"/>
              <a:t>)</a:t>
            </a:r>
            <a:r>
              <a:rPr lang="zh-CN" altLang="en-US" dirty="0"/>
              <a:t>，右侧为分享后的详细文本信息。点击其中的链接即可跳转到高德地图显示该位置并进行导航。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88594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85D70-6046-5C1B-3A1B-530A6D90E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5F47D96-02E2-144C-819F-3A8A63253067}"/>
              </a:ext>
            </a:extLst>
          </p:cNvPr>
          <p:cNvSpPr/>
          <p:nvPr/>
        </p:nvSpPr>
        <p:spPr bwMode="gray">
          <a:xfrm>
            <a:off x="218364" y="825690"/>
            <a:ext cx="5831182" cy="368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8E71E1-84B1-4AC2-80C4-797E26CFB7A9}"/>
              </a:ext>
            </a:extLst>
          </p:cNvPr>
          <p:cNvSpPr/>
          <p:nvPr/>
        </p:nvSpPr>
        <p:spPr bwMode="gray">
          <a:xfrm>
            <a:off x="0" y="0"/>
            <a:ext cx="12192000" cy="55150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DDDACBD-B656-83B7-FB50-7BA14C62C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4349" y="89838"/>
            <a:ext cx="1233020" cy="369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defRPr sz="180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项目概述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123F27-DB8C-ED98-E6FB-0D1C3219EE4A}"/>
              </a:ext>
            </a:extLst>
          </p:cNvPr>
          <p:cNvSpPr txBox="1"/>
          <p:nvPr/>
        </p:nvSpPr>
        <p:spPr>
          <a:xfrm>
            <a:off x="8538613" y="90460"/>
            <a:ext cx="11464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defPPr>
              <a:defRPr lang="zh-CN"/>
            </a:defPPr>
            <a:lvl1pPr lvl="0">
              <a:defRPr sz="180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+mn-lt"/>
              </a:rPr>
              <a:t>开发历程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1B06BAD-EA54-D8C8-B756-5EDBF1B5EA7E}"/>
              </a:ext>
            </a:extLst>
          </p:cNvPr>
          <p:cNvSpPr txBox="1"/>
          <p:nvPr/>
        </p:nvSpPr>
        <p:spPr>
          <a:xfrm>
            <a:off x="9731002" y="99045"/>
            <a:ext cx="11561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defPPr>
              <a:defRPr lang="zh-CN"/>
            </a:defPPr>
            <a:lvl1pPr lvl="0">
              <a:defRPr sz="18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+mn-lt"/>
              </a:rPr>
              <a:t>功能介绍</a:t>
            </a:r>
          </a:p>
        </p:txBody>
      </p:sp>
      <p:sp>
        <p:nvSpPr>
          <p:cNvPr id="13" name="TextBox 59">
            <a:extLst>
              <a:ext uri="{FF2B5EF4-FFF2-40B4-BE49-F238E27FC236}">
                <a16:creationId xmlns:a16="http://schemas.microsoft.com/office/drawing/2014/main" id="{4E9A0FE0-6AE7-F553-FA49-9D88B6BB8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8385" y="94771"/>
            <a:ext cx="1210543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defRPr/>
            </a:pPr>
            <a:r>
              <a:rPr lang="zh-CN" altLang="en-US" sz="1800" dirty="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未来展望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FE268F6-042C-0B2E-D9A2-EAE093FFECE0}"/>
              </a:ext>
            </a:extLst>
          </p:cNvPr>
          <p:cNvCxnSpPr>
            <a:cxnSpLocks/>
          </p:cNvCxnSpPr>
          <p:nvPr/>
        </p:nvCxnSpPr>
        <p:spPr>
          <a:xfrm>
            <a:off x="8478582" y="-937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501EF0E-8F57-94C1-8D25-CF3D9094CCDF}"/>
              </a:ext>
            </a:extLst>
          </p:cNvPr>
          <p:cNvCxnSpPr>
            <a:cxnSpLocks/>
          </p:cNvCxnSpPr>
          <p:nvPr/>
        </p:nvCxnSpPr>
        <p:spPr>
          <a:xfrm>
            <a:off x="9692700" y="-937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C98955F-2AF1-FC26-0FAF-AB342A718A50}"/>
              </a:ext>
            </a:extLst>
          </p:cNvPr>
          <p:cNvCxnSpPr>
            <a:cxnSpLocks/>
          </p:cNvCxnSpPr>
          <p:nvPr/>
        </p:nvCxnSpPr>
        <p:spPr>
          <a:xfrm>
            <a:off x="10925458" y="0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0E3CA18-EB1A-1397-C67A-D23F2730F592}"/>
              </a:ext>
            </a:extLst>
          </p:cNvPr>
          <p:cNvCxnSpPr>
            <a:cxnSpLocks/>
          </p:cNvCxnSpPr>
          <p:nvPr/>
        </p:nvCxnSpPr>
        <p:spPr>
          <a:xfrm>
            <a:off x="7249701" y="7648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63E40FF-C3CA-53E1-C9B0-F1A014858863}"/>
              </a:ext>
            </a:extLst>
          </p:cNvPr>
          <p:cNvCxnSpPr/>
          <p:nvPr/>
        </p:nvCxnSpPr>
        <p:spPr>
          <a:xfrm>
            <a:off x="10024234" y="482400"/>
            <a:ext cx="540000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59">
            <a:extLst>
              <a:ext uri="{FF2B5EF4-FFF2-40B4-BE49-F238E27FC236}">
                <a16:creationId xmlns:a16="http://schemas.microsoft.com/office/drawing/2014/main" id="{2D4EC2D3-C48C-B097-7B1C-098C3522C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99" y="44297"/>
            <a:ext cx="3832714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3.4</a:t>
            </a:r>
            <a:r>
              <a:rPr lang="zh-CN" altLang="en-US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 位置分享</a:t>
            </a:r>
            <a:r>
              <a:rPr lang="en-US" altLang="zh-CN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:</a:t>
            </a:r>
            <a:r>
              <a:rPr lang="zh-CN" altLang="en-US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位置共享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F318F18-E5BA-E948-E818-710B38A11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848" y="835902"/>
            <a:ext cx="2480462" cy="553969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4DCE354-2F99-B53E-E1E4-9E755D0ADA95}"/>
              </a:ext>
            </a:extLst>
          </p:cNvPr>
          <p:cNvSpPr txBox="1"/>
          <p:nvPr/>
        </p:nvSpPr>
        <p:spPr>
          <a:xfrm>
            <a:off x="642690" y="831427"/>
            <a:ext cx="7835892" cy="8707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304800" algn="just">
              <a:lnSpc>
                <a:spcPct val="150000"/>
              </a:lnSpc>
              <a:defRPr sz="1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进入位置共享页面后，会生成一个共享码，只要知道对方的共享码即可进行连接，连接后可看到对方的实时位置</a:t>
            </a:r>
            <a:r>
              <a:rPr lang="en-US" altLang="zh-CN" dirty="0"/>
              <a:t>(</a:t>
            </a:r>
            <a:r>
              <a:rPr lang="zh-CN" altLang="en-US" dirty="0"/>
              <a:t>如右图</a:t>
            </a:r>
            <a:r>
              <a:rPr lang="en-US" altLang="zh-CN" dirty="0"/>
              <a:t>)</a:t>
            </a:r>
            <a:r>
              <a:rPr lang="zh-CN" altLang="en-US" dirty="0"/>
              <a:t>，位置</a:t>
            </a:r>
            <a:r>
              <a:rPr lang="en-US" altLang="zh-CN" dirty="0">
                <a:latin typeface="+mn-lt"/>
              </a:rPr>
              <a:t>5</a:t>
            </a:r>
            <a:r>
              <a:rPr lang="zh-CN" altLang="en-US" dirty="0"/>
              <a:t>秒更新一次。</a:t>
            </a:r>
            <a:endParaRPr lang="zh-CN" altLang="zh-CN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2495C7C-8454-23C1-A5D2-0697A3D5F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044" y="1961457"/>
            <a:ext cx="4912956" cy="2443271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9338079-9D20-A260-F608-CAEC299CD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761" y="2612281"/>
            <a:ext cx="4912956" cy="2443271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55CBD55C-6B8A-95A4-B3CD-674F042A3D27}"/>
              </a:ext>
            </a:extLst>
          </p:cNvPr>
          <p:cNvSpPr txBox="1"/>
          <p:nvPr/>
        </p:nvSpPr>
        <p:spPr>
          <a:xfrm>
            <a:off x="642690" y="5327205"/>
            <a:ext cx="8059183" cy="8583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304800" algn="just">
              <a:lnSpc>
                <a:spcPct val="150000"/>
              </a:lnSpc>
              <a:defRPr sz="1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同样的，我们也可在</a:t>
            </a:r>
            <a:r>
              <a:rPr lang="en-US" altLang="zh-CN" dirty="0">
                <a:latin typeface="+mn-lt"/>
              </a:rPr>
              <a:t>LeanCloud</a:t>
            </a:r>
            <a:r>
              <a:rPr lang="zh-CN" altLang="en-US" dirty="0"/>
              <a:t>上看到我们上传的经纬度、地址、时间、共享码等数据。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6868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A582F-C43F-FC82-ACF4-B55CD602C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3EC5C99D-6231-B253-D680-4A1E7EAC6C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35" r="28196"/>
          <a:stretch/>
        </p:blipFill>
        <p:spPr>
          <a:xfrm>
            <a:off x="0" y="0"/>
            <a:ext cx="6045958" cy="6858000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CB7917A0-35D5-8CB6-9455-AB0B7E838AEF}"/>
              </a:ext>
            </a:extLst>
          </p:cNvPr>
          <p:cNvSpPr/>
          <p:nvPr/>
        </p:nvSpPr>
        <p:spPr bwMode="gray">
          <a:xfrm>
            <a:off x="0" y="0"/>
            <a:ext cx="6045958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ABC595-453B-33AA-85E2-299606755B27}"/>
              </a:ext>
            </a:extLst>
          </p:cNvPr>
          <p:cNvSpPr txBox="1"/>
          <p:nvPr/>
        </p:nvSpPr>
        <p:spPr>
          <a:xfrm>
            <a:off x="1512586" y="3625064"/>
            <a:ext cx="2494846" cy="769439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kumimoji="1" lang="en-US" altLang="zh-CN" sz="4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33000"/>
                    </a:prstClr>
                  </a:outerShdw>
                </a:effectLst>
                <a:cs typeface="+mn-ea"/>
                <a:sym typeface="+mn-lt"/>
              </a:rPr>
              <a:t>PART  04</a:t>
            </a:r>
            <a:endParaRPr kumimoji="1" lang="zh-CN" altLang="en-US" sz="44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33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B8840DE-9FB7-68D1-156C-A150567DDA82}"/>
              </a:ext>
            </a:extLst>
          </p:cNvPr>
          <p:cNvSpPr txBox="1"/>
          <p:nvPr/>
        </p:nvSpPr>
        <p:spPr>
          <a:xfrm>
            <a:off x="1115170" y="2325019"/>
            <a:ext cx="41206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600" b="1" dirty="0">
                <a:solidFill>
                  <a:schemeClr val="bg1"/>
                </a:solidFill>
              </a:rPr>
              <a:t>第四部分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5053254-3D40-C96C-1381-65ABCBF5F8E9}"/>
              </a:ext>
            </a:extLst>
          </p:cNvPr>
          <p:cNvGrpSpPr/>
          <p:nvPr/>
        </p:nvGrpSpPr>
        <p:grpSpPr>
          <a:xfrm>
            <a:off x="528600" y="2114180"/>
            <a:ext cx="4490398" cy="2528549"/>
            <a:chOff x="528600" y="2114180"/>
            <a:chExt cx="4490398" cy="2528549"/>
          </a:xfrm>
        </p:grpSpPr>
        <p:cxnSp>
          <p:nvCxnSpPr>
            <p:cNvPr id="43" name="直线连接符 42">
              <a:extLst>
                <a:ext uri="{FF2B5EF4-FFF2-40B4-BE49-F238E27FC236}">
                  <a16:creationId xmlns:a16="http://schemas.microsoft.com/office/drawing/2014/main" id="{94E8A587-C46F-E039-B2DF-B4D447CB725C}"/>
                </a:ext>
              </a:extLst>
            </p:cNvPr>
            <p:cNvCxnSpPr/>
            <p:nvPr/>
          </p:nvCxnSpPr>
          <p:spPr>
            <a:xfrm flipV="1">
              <a:off x="528600" y="2117027"/>
              <a:ext cx="4462818" cy="66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>
              <a:extLst>
                <a:ext uri="{FF2B5EF4-FFF2-40B4-BE49-F238E27FC236}">
                  <a16:creationId xmlns:a16="http://schemas.microsoft.com/office/drawing/2014/main" id="{F448A004-3113-985E-4928-DFC03D3F7A40}"/>
                </a:ext>
              </a:extLst>
            </p:cNvPr>
            <p:cNvCxnSpPr/>
            <p:nvPr/>
          </p:nvCxnSpPr>
          <p:spPr>
            <a:xfrm>
              <a:off x="4404849" y="2114180"/>
              <a:ext cx="614149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CF70195D-CD01-779E-4A83-73ED4E78A7DE}"/>
                </a:ext>
              </a:extLst>
            </p:cNvPr>
            <p:cNvGrpSpPr/>
            <p:nvPr/>
          </p:nvGrpSpPr>
          <p:grpSpPr>
            <a:xfrm>
              <a:off x="528600" y="4636091"/>
              <a:ext cx="4462818" cy="6638"/>
              <a:chOff x="528600" y="4636091"/>
              <a:chExt cx="4462818" cy="6638"/>
            </a:xfrm>
          </p:grpSpPr>
          <p:cxnSp>
            <p:nvCxnSpPr>
              <p:cNvPr id="46" name="直线连接符 45">
                <a:extLst>
                  <a:ext uri="{FF2B5EF4-FFF2-40B4-BE49-F238E27FC236}">
                    <a16:creationId xmlns:a16="http://schemas.microsoft.com/office/drawing/2014/main" id="{5BA0E225-E9C6-1F96-C679-8F603459569A}"/>
                  </a:ext>
                </a:extLst>
              </p:cNvPr>
              <p:cNvCxnSpPr/>
              <p:nvPr/>
            </p:nvCxnSpPr>
            <p:spPr>
              <a:xfrm flipV="1">
                <a:off x="528600" y="4636091"/>
                <a:ext cx="4462818" cy="66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符 48">
                <a:extLst>
                  <a:ext uri="{FF2B5EF4-FFF2-40B4-BE49-F238E27FC236}">
                    <a16:creationId xmlns:a16="http://schemas.microsoft.com/office/drawing/2014/main" id="{DB8067D1-303D-9262-37D0-6077C08A5B61}"/>
                  </a:ext>
                </a:extLst>
              </p:cNvPr>
              <p:cNvCxnSpPr/>
              <p:nvPr/>
            </p:nvCxnSpPr>
            <p:spPr>
              <a:xfrm>
                <a:off x="528600" y="4636091"/>
                <a:ext cx="614149" cy="0"/>
              </a:xfrm>
              <a:prstGeom prst="line">
                <a:avLst/>
              </a:prstGeom>
              <a:ln w="63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67498291-65BC-0A5A-2511-4797C45A8113}"/>
              </a:ext>
            </a:extLst>
          </p:cNvPr>
          <p:cNvGrpSpPr/>
          <p:nvPr/>
        </p:nvGrpSpPr>
        <p:grpSpPr>
          <a:xfrm>
            <a:off x="6552057" y="174883"/>
            <a:ext cx="2383236" cy="460306"/>
            <a:chOff x="6305104" y="85550"/>
            <a:chExt cx="2769743" cy="505098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6BF1608B-F81F-4707-99C9-461AFDC6B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2991" t="10262" r="5663" b="60627"/>
            <a:stretch/>
          </p:blipFill>
          <p:spPr>
            <a:xfrm>
              <a:off x="6305104" y="85550"/>
              <a:ext cx="1142896" cy="460306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167FED90-B1CC-0D6F-890D-33EC254B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489" t="12824" r="12346" b="59729"/>
            <a:stretch/>
          </p:blipFill>
          <p:spPr>
            <a:xfrm>
              <a:off x="7374885" y="90816"/>
              <a:ext cx="1699962" cy="499832"/>
            </a:xfrm>
            <a:prstGeom prst="rect">
              <a:avLst/>
            </a:prstGeom>
          </p:spPr>
        </p:pic>
      </p:grp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AC9A9BFF-BF4C-0F9B-8D2A-ADF6A0F14DC1}"/>
              </a:ext>
            </a:extLst>
          </p:cNvPr>
          <p:cNvCxnSpPr>
            <a:cxnSpLocks/>
          </p:cNvCxnSpPr>
          <p:nvPr/>
        </p:nvCxnSpPr>
        <p:spPr>
          <a:xfrm>
            <a:off x="6045958" y="405036"/>
            <a:ext cx="4185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6B960704-5458-D9F3-FDD8-D6ED8023A2AC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8935293" y="405036"/>
            <a:ext cx="3256707" cy="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AB2786C-D470-487C-C1D7-5CB5634A45ED}"/>
              </a:ext>
            </a:extLst>
          </p:cNvPr>
          <p:cNvGrpSpPr/>
          <p:nvPr/>
        </p:nvGrpSpPr>
        <p:grpSpPr>
          <a:xfrm>
            <a:off x="6710400" y="2623729"/>
            <a:ext cx="679490" cy="732635"/>
            <a:chOff x="965811" y="2174687"/>
            <a:chExt cx="704704" cy="732634"/>
          </a:xfrm>
          <a:solidFill>
            <a:schemeClr val="accent1"/>
          </a:solidFill>
        </p:grpSpPr>
        <p:sp>
          <p:nvSpPr>
            <p:cNvPr id="25" name="剪去单角的矩形 30">
              <a:extLst>
                <a:ext uri="{FF2B5EF4-FFF2-40B4-BE49-F238E27FC236}">
                  <a16:creationId xmlns:a16="http://schemas.microsoft.com/office/drawing/2014/main" id="{BC4B3FA4-768B-CCAA-1259-6695D537C847}"/>
                </a:ext>
              </a:extLst>
            </p:cNvPr>
            <p:cNvSpPr/>
            <p:nvPr/>
          </p:nvSpPr>
          <p:spPr>
            <a:xfrm flipV="1">
              <a:off x="981609" y="2187962"/>
              <a:ext cx="571500" cy="571500"/>
            </a:xfrm>
            <a:prstGeom prst="snip1Rect">
              <a:avLst>
                <a:gd name="adj" fmla="val 3163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kumimoji="1"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26" name="直线连接符 32">
              <a:extLst>
                <a:ext uri="{FF2B5EF4-FFF2-40B4-BE49-F238E27FC236}">
                  <a16:creationId xmlns:a16="http://schemas.microsoft.com/office/drawing/2014/main" id="{82A95B53-AC95-61A2-1DAE-D2B5986CCC6C}"/>
                </a:ext>
              </a:extLst>
            </p:cNvPr>
            <p:cNvCxnSpPr/>
            <p:nvPr/>
          </p:nvCxnSpPr>
          <p:spPr>
            <a:xfrm flipV="1">
              <a:off x="1210210" y="2447016"/>
              <a:ext cx="460305" cy="460305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3FE8D04-9E79-62A2-EC29-A36239952CDF}"/>
                </a:ext>
              </a:extLst>
            </p:cNvPr>
            <p:cNvSpPr txBox="1"/>
            <p:nvPr/>
          </p:nvSpPr>
          <p:spPr>
            <a:xfrm>
              <a:off x="965811" y="2174687"/>
              <a:ext cx="617115" cy="58477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1" lang="en-US" altLang="zh-CN" sz="3200" dirty="0">
                  <a:solidFill>
                    <a:srgbClr val="FFFFFF">
                      <a:alpha val="20000"/>
                    </a:srgbClr>
                  </a:solidFill>
                  <a:cs typeface="+mn-ea"/>
                  <a:sym typeface="+mn-lt"/>
                </a:rPr>
                <a:t>02</a:t>
              </a:r>
              <a:endParaRPr kumimoji="1" lang="zh-CN" altLang="en-US" sz="3200" dirty="0">
                <a:solidFill>
                  <a:srgbClr val="FFFFFF">
                    <a:alpha val="20000"/>
                  </a:srgb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CAED6391-0F01-04DF-4193-3FC88BE453D7}"/>
              </a:ext>
            </a:extLst>
          </p:cNvPr>
          <p:cNvSpPr/>
          <p:nvPr/>
        </p:nvSpPr>
        <p:spPr bwMode="gray">
          <a:xfrm>
            <a:off x="7547551" y="2654427"/>
            <a:ext cx="4212267" cy="547894"/>
          </a:xfrm>
          <a:prstGeom prst="roundRect">
            <a:avLst>
              <a:gd name="adj" fmla="val 40728"/>
            </a:avLst>
          </a:prstGeom>
          <a:solidFill>
            <a:schemeClr val="accent1"/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TextBox 59">
            <a:extLst>
              <a:ext uri="{FF2B5EF4-FFF2-40B4-BE49-F238E27FC236}">
                <a16:creationId xmlns:a16="http://schemas.microsoft.com/office/drawing/2014/main" id="{84652E43-ADEA-E475-2502-765368106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006" y="2650530"/>
            <a:ext cx="34543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defRPr sz="2800">
                <a:solidFill>
                  <a:schemeClr val="bg1">
                    <a:alpha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+mn-lt"/>
              </a:rPr>
              <a:t>开发历程</a:t>
            </a:r>
          </a:p>
          <a:p>
            <a:endParaRPr lang="zh-CN" altLang="en-US" dirty="0">
              <a:solidFill>
                <a:schemeClr val="bg1">
                  <a:alpha val="20000"/>
                </a:schemeClr>
              </a:solidFill>
              <a:sym typeface="+mn-lt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082CFE29-6B70-7CB6-DB54-2DD2BA32050C}"/>
              </a:ext>
            </a:extLst>
          </p:cNvPr>
          <p:cNvSpPr/>
          <p:nvPr/>
        </p:nvSpPr>
        <p:spPr bwMode="gray">
          <a:xfrm>
            <a:off x="7547551" y="3648266"/>
            <a:ext cx="4212267" cy="547894"/>
          </a:xfrm>
          <a:prstGeom prst="roundRect">
            <a:avLst>
              <a:gd name="adj" fmla="val 40728"/>
            </a:avLst>
          </a:prstGeom>
          <a:solidFill>
            <a:schemeClr val="accent1"/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TextBox 59">
            <a:extLst>
              <a:ext uri="{FF2B5EF4-FFF2-40B4-BE49-F238E27FC236}">
                <a16:creationId xmlns:a16="http://schemas.microsoft.com/office/drawing/2014/main" id="{F1C7FBBF-7741-D7D2-718A-66C8D5E35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006" y="3646248"/>
            <a:ext cx="41286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defRPr sz="180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</a:lstStyle>
          <a:p>
            <a:r>
              <a:rPr lang="zh-CN" altLang="en-US" sz="2800" dirty="0">
                <a:solidFill>
                  <a:schemeClr val="bg1">
                    <a:alpha val="2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功能介绍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2A66692-DA17-0006-6245-137ABC48D1EC}"/>
              </a:ext>
            </a:extLst>
          </p:cNvPr>
          <p:cNvGrpSpPr/>
          <p:nvPr/>
        </p:nvGrpSpPr>
        <p:grpSpPr>
          <a:xfrm>
            <a:off x="6710400" y="3636000"/>
            <a:ext cx="679490" cy="732635"/>
            <a:chOff x="965811" y="2174687"/>
            <a:chExt cx="704704" cy="732634"/>
          </a:xfrm>
          <a:solidFill>
            <a:schemeClr val="accent1"/>
          </a:solidFill>
        </p:grpSpPr>
        <p:sp>
          <p:nvSpPr>
            <p:cNvPr id="36" name="剪去单角的矩形 30">
              <a:extLst>
                <a:ext uri="{FF2B5EF4-FFF2-40B4-BE49-F238E27FC236}">
                  <a16:creationId xmlns:a16="http://schemas.microsoft.com/office/drawing/2014/main" id="{1CCF72F7-3FC5-8478-CE19-2DE9FB374A7B}"/>
                </a:ext>
              </a:extLst>
            </p:cNvPr>
            <p:cNvSpPr/>
            <p:nvPr/>
          </p:nvSpPr>
          <p:spPr>
            <a:xfrm flipV="1">
              <a:off x="981609" y="2187962"/>
              <a:ext cx="571500" cy="571500"/>
            </a:xfrm>
            <a:prstGeom prst="snip1Rect">
              <a:avLst>
                <a:gd name="adj" fmla="val 3163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kumimoji="1"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37" name="直线连接符 32">
              <a:extLst>
                <a:ext uri="{FF2B5EF4-FFF2-40B4-BE49-F238E27FC236}">
                  <a16:creationId xmlns:a16="http://schemas.microsoft.com/office/drawing/2014/main" id="{1F82E5EA-1322-8022-3F64-7F38A643DD45}"/>
                </a:ext>
              </a:extLst>
            </p:cNvPr>
            <p:cNvCxnSpPr/>
            <p:nvPr/>
          </p:nvCxnSpPr>
          <p:spPr>
            <a:xfrm flipV="1">
              <a:off x="1210210" y="2447016"/>
              <a:ext cx="460305" cy="460305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524A1C65-0181-EE32-3DEA-3A3CA04055EC}"/>
                </a:ext>
              </a:extLst>
            </p:cNvPr>
            <p:cNvSpPr txBox="1"/>
            <p:nvPr/>
          </p:nvSpPr>
          <p:spPr>
            <a:xfrm>
              <a:off x="965811" y="2174687"/>
              <a:ext cx="617115" cy="58477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1" lang="en-US" altLang="zh-CN" sz="3200" dirty="0">
                  <a:solidFill>
                    <a:srgbClr val="FFFFFF">
                      <a:alpha val="20000"/>
                    </a:srgbClr>
                  </a:solidFill>
                  <a:cs typeface="+mn-ea"/>
                  <a:sym typeface="+mn-lt"/>
                </a:rPr>
                <a:t>03</a:t>
              </a:r>
              <a:endParaRPr kumimoji="1" lang="zh-CN" altLang="en-US" sz="3200" dirty="0">
                <a:solidFill>
                  <a:srgbClr val="FFFFFF">
                    <a:alpha val="20000"/>
                  </a:srgb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FF836AF-A843-8A26-2E94-90495CC9D411}"/>
              </a:ext>
            </a:extLst>
          </p:cNvPr>
          <p:cNvGrpSpPr/>
          <p:nvPr/>
        </p:nvGrpSpPr>
        <p:grpSpPr>
          <a:xfrm>
            <a:off x="7535466" y="1660588"/>
            <a:ext cx="4212267" cy="561874"/>
            <a:chOff x="7617098" y="1689084"/>
            <a:chExt cx="3782195" cy="561874"/>
          </a:xfrm>
        </p:grpSpPr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30C1C94F-2753-0A94-8D93-3AB02C39364D}"/>
                </a:ext>
              </a:extLst>
            </p:cNvPr>
            <p:cNvSpPr/>
            <p:nvPr/>
          </p:nvSpPr>
          <p:spPr bwMode="gray">
            <a:xfrm>
              <a:off x="7617098" y="1703064"/>
              <a:ext cx="3782195" cy="547894"/>
            </a:xfrm>
            <a:prstGeom prst="roundRect">
              <a:avLst>
                <a:gd name="adj" fmla="val 407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none" rtlCol="0" anchor="ctr">
              <a:flatTx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TextBox 59">
              <a:extLst>
                <a:ext uri="{FF2B5EF4-FFF2-40B4-BE49-F238E27FC236}">
                  <a16:creationId xmlns:a16="http://schemas.microsoft.com/office/drawing/2014/main" id="{C2F86327-8FD9-F623-C44B-6001CCB8E7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03781" y="1689084"/>
              <a:ext cx="166551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>
                <a:defRPr sz="2800">
                  <a:solidFill>
                    <a:schemeClr val="bg1">
                      <a:alpha val="2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ym typeface="+mn-lt"/>
                </a:rPr>
                <a:t>项目概述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1C4BB97-442B-18E4-F880-02E4AD351725}"/>
              </a:ext>
            </a:extLst>
          </p:cNvPr>
          <p:cNvGrpSpPr/>
          <p:nvPr/>
        </p:nvGrpSpPr>
        <p:grpSpPr>
          <a:xfrm>
            <a:off x="6710400" y="1677600"/>
            <a:ext cx="672289" cy="732635"/>
            <a:chOff x="973279" y="2174687"/>
            <a:chExt cx="697236" cy="732634"/>
          </a:xfrm>
          <a:solidFill>
            <a:schemeClr val="accent1"/>
          </a:solidFill>
        </p:grpSpPr>
        <p:sp>
          <p:nvSpPr>
            <p:cNvPr id="86" name="剪去单角的矩形 30">
              <a:extLst>
                <a:ext uri="{FF2B5EF4-FFF2-40B4-BE49-F238E27FC236}">
                  <a16:creationId xmlns:a16="http://schemas.microsoft.com/office/drawing/2014/main" id="{5ED12F98-48DC-B497-9704-14C4F0C18EE9}"/>
                </a:ext>
              </a:extLst>
            </p:cNvPr>
            <p:cNvSpPr/>
            <p:nvPr/>
          </p:nvSpPr>
          <p:spPr>
            <a:xfrm flipV="1">
              <a:off x="981609" y="2187962"/>
              <a:ext cx="571500" cy="571500"/>
            </a:xfrm>
            <a:prstGeom prst="snip1Rect">
              <a:avLst>
                <a:gd name="adj" fmla="val 3163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kumimoji="1"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87" name="直线连接符 32">
              <a:extLst>
                <a:ext uri="{FF2B5EF4-FFF2-40B4-BE49-F238E27FC236}">
                  <a16:creationId xmlns:a16="http://schemas.microsoft.com/office/drawing/2014/main" id="{C77596B0-3D49-A097-F8FD-00DC0C4F86E3}"/>
                </a:ext>
              </a:extLst>
            </p:cNvPr>
            <p:cNvCxnSpPr/>
            <p:nvPr/>
          </p:nvCxnSpPr>
          <p:spPr>
            <a:xfrm flipV="1">
              <a:off x="1210210" y="2447016"/>
              <a:ext cx="460305" cy="460305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DAFEBDDF-D794-28E9-CED6-C06255954990}"/>
                </a:ext>
              </a:extLst>
            </p:cNvPr>
            <p:cNvSpPr txBox="1"/>
            <p:nvPr/>
          </p:nvSpPr>
          <p:spPr>
            <a:xfrm>
              <a:off x="973279" y="2174687"/>
              <a:ext cx="617115" cy="58477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1" lang="en-US" altLang="zh-CN" sz="3200" dirty="0">
                  <a:solidFill>
                    <a:srgbClr val="FFFFFF">
                      <a:alpha val="20000"/>
                    </a:srgbClr>
                  </a:solidFill>
                  <a:cs typeface="+mn-ea"/>
                  <a:sym typeface="+mn-lt"/>
                </a:rPr>
                <a:t>01</a:t>
              </a:r>
              <a:endParaRPr kumimoji="1" lang="zh-CN" altLang="en-US" sz="3200" dirty="0">
                <a:solidFill>
                  <a:srgbClr val="FFFFFF">
                    <a:alpha val="20000"/>
                  </a:srgb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082872AA-E91C-9BF3-A91D-216DD78793BA}"/>
              </a:ext>
            </a:extLst>
          </p:cNvPr>
          <p:cNvGrpSpPr/>
          <p:nvPr/>
        </p:nvGrpSpPr>
        <p:grpSpPr>
          <a:xfrm>
            <a:off x="6709383" y="4613237"/>
            <a:ext cx="679490" cy="732635"/>
            <a:chOff x="965811" y="2174687"/>
            <a:chExt cx="704704" cy="732634"/>
          </a:xfrm>
        </p:grpSpPr>
        <p:sp>
          <p:nvSpPr>
            <p:cNvPr id="90" name="剪去单角的矩形 30">
              <a:extLst>
                <a:ext uri="{FF2B5EF4-FFF2-40B4-BE49-F238E27FC236}">
                  <a16:creationId xmlns:a16="http://schemas.microsoft.com/office/drawing/2014/main" id="{5B5D94FA-3145-97AE-8B05-131406690C8A}"/>
                </a:ext>
              </a:extLst>
            </p:cNvPr>
            <p:cNvSpPr/>
            <p:nvPr/>
          </p:nvSpPr>
          <p:spPr>
            <a:xfrm flipV="1">
              <a:off x="981609" y="2187962"/>
              <a:ext cx="571500" cy="571500"/>
            </a:xfrm>
            <a:prstGeom prst="snip1Rect">
              <a:avLst>
                <a:gd name="adj" fmla="val 31632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kumimoji="1"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91" name="直线连接符 32">
              <a:extLst>
                <a:ext uri="{FF2B5EF4-FFF2-40B4-BE49-F238E27FC236}">
                  <a16:creationId xmlns:a16="http://schemas.microsoft.com/office/drawing/2014/main" id="{C271DB54-3A2B-DCB5-62A6-13B91892ADD4}"/>
                </a:ext>
              </a:extLst>
            </p:cNvPr>
            <p:cNvCxnSpPr/>
            <p:nvPr/>
          </p:nvCxnSpPr>
          <p:spPr>
            <a:xfrm flipV="1">
              <a:off x="1210210" y="2447016"/>
              <a:ext cx="460305" cy="4603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B056E84A-3313-25C8-E620-44CDC67E7EBA}"/>
                </a:ext>
              </a:extLst>
            </p:cNvPr>
            <p:cNvSpPr txBox="1"/>
            <p:nvPr/>
          </p:nvSpPr>
          <p:spPr>
            <a:xfrm>
              <a:off x="965811" y="2174687"/>
              <a:ext cx="617115" cy="58477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1" lang="en-US" altLang="zh-CN" sz="3200" dirty="0">
                  <a:solidFill>
                    <a:srgbClr val="FFFFFF"/>
                  </a:solidFill>
                  <a:cs typeface="+mn-ea"/>
                  <a:sym typeface="+mn-lt"/>
                </a:rPr>
                <a:t>04</a:t>
              </a:r>
              <a:endParaRPr kumimoji="1" lang="zh-CN" altLang="en-US" sz="32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E7EED263-7793-79F1-9DA3-9DFF9A29EE33}"/>
              </a:ext>
            </a:extLst>
          </p:cNvPr>
          <p:cNvGrpSpPr/>
          <p:nvPr/>
        </p:nvGrpSpPr>
        <p:grpSpPr>
          <a:xfrm>
            <a:off x="7547551" y="4621558"/>
            <a:ext cx="4212267" cy="561874"/>
            <a:chOff x="7617098" y="1689084"/>
            <a:chExt cx="3782195" cy="561874"/>
          </a:xfrm>
        </p:grpSpPr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47070D6B-55EF-9ACC-B839-B6961D71FE44}"/>
                </a:ext>
              </a:extLst>
            </p:cNvPr>
            <p:cNvSpPr/>
            <p:nvPr/>
          </p:nvSpPr>
          <p:spPr bwMode="gray">
            <a:xfrm>
              <a:off x="7617098" y="1703064"/>
              <a:ext cx="3782195" cy="547894"/>
            </a:xfrm>
            <a:prstGeom prst="roundRect">
              <a:avLst>
                <a:gd name="adj" fmla="val 407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none" rtlCol="0" anchor="ctr">
              <a:flatTx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TextBox 59">
              <a:extLst>
                <a:ext uri="{FF2B5EF4-FFF2-40B4-BE49-F238E27FC236}">
                  <a16:creationId xmlns:a16="http://schemas.microsoft.com/office/drawing/2014/main" id="{038B0CC9-0643-2FA6-CACD-6F1FA485C6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2930" y="1689084"/>
              <a:ext cx="3101645" cy="523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8" tIns="45719" rIns="91438" bIns="45719">
              <a:spAutoFit/>
            </a:bodyPr>
            <a:lstStyle>
              <a:defPPr>
                <a:defRPr lang="zh-CN"/>
              </a:defPPr>
              <a:lvl1pPr lvl="0">
                <a:defRPr sz="28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defRPr>
              </a:lvl1pPr>
              <a:lvl2pPr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ym typeface="+mn-lt"/>
                </a:rPr>
                <a:t>未来展望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389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68"/>
    </mc:Choice>
    <mc:Fallback xmlns="">
      <p:transition advTm="366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5F59-00CD-42A9-44A1-88B6DBCC2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EB4B3E8-0798-87C2-B733-BB9424758956}"/>
              </a:ext>
            </a:extLst>
          </p:cNvPr>
          <p:cNvSpPr/>
          <p:nvPr/>
        </p:nvSpPr>
        <p:spPr bwMode="gray">
          <a:xfrm>
            <a:off x="218364" y="825690"/>
            <a:ext cx="5831182" cy="368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4EF265-A7F5-98C8-6D20-75AD86482859}"/>
              </a:ext>
            </a:extLst>
          </p:cNvPr>
          <p:cNvSpPr/>
          <p:nvPr/>
        </p:nvSpPr>
        <p:spPr bwMode="gray">
          <a:xfrm>
            <a:off x="0" y="0"/>
            <a:ext cx="12192000" cy="55150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348EF20D-7995-0387-07FE-4BCD3F256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4349" y="89838"/>
            <a:ext cx="1233020" cy="369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defRPr sz="180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项目概述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E657B67-7AF8-6CD1-F979-9FC60A3809B6}"/>
              </a:ext>
            </a:extLst>
          </p:cNvPr>
          <p:cNvSpPr txBox="1"/>
          <p:nvPr/>
        </p:nvSpPr>
        <p:spPr>
          <a:xfrm>
            <a:off x="8538613" y="90460"/>
            <a:ext cx="11464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defPPr>
              <a:defRPr lang="zh-CN"/>
            </a:defPPr>
            <a:lvl1pPr lvl="0">
              <a:defRPr sz="180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+mn-lt"/>
              </a:rPr>
              <a:t>开发历程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5A718F1-CD4D-D494-6961-2916B8E01424}"/>
              </a:ext>
            </a:extLst>
          </p:cNvPr>
          <p:cNvSpPr txBox="1"/>
          <p:nvPr/>
        </p:nvSpPr>
        <p:spPr>
          <a:xfrm>
            <a:off x="9731002" y="99045"/>
            <a:ext cx="11561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defPPr>
              <a:defRPr lang="zh-CN"/>
            </a:defPPr>
            <a:lvl1pPr lvl="0">
              <a:defRPr sz="180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+mn-lt"/>
              </a:rPr>
              <a:t>功能介绍</a:t>
            </a:r>
          </a:p>
        </p:txBody>
      </p:sp>
      <p:sp>
        <p:nvSpPr>
          <p:cNvPr id="22" name="TextBox 59">
            <a:extLst>
              <a:ext uri="{FF2B5EF4-FFF2-40B4-BE49-F238E27FC236}">
                <a16:creationId xmlns:a16="http://schemas.microsoft.com/office/drawing/2014/main" id="{1E7E9453-1222-3882-E6BD-EA8EEFD68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8385" y="94771"/>
            <a:ext cx="1210543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defPPr>
              <a:defRPr lang="zh-CN"/>
            </a:defPPr>
            <a:lvl1pPr lvl="0">
              <a:defRPr sz="18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+mn-lt"/>
              </a:rPr>
              <a:t>未来展望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442BD48-5F75-A64F-DDD1-AAA985E2CF07}"/>
              </a:ext>
            </a:extLst>
          </p:cNvPr>
          <p:cNvCxnSpPr>
            <a:cxnSpLocks/>
          </p:cNvCxnSpPr>
          <p:nvPr/>
        </p:nvCxnSpPr>
        <p:spPr>
          <a:xfrm>
            <a:off x="8478582" y="-937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4858E73-4822-1F78-3885-AA557CC73E84}"/>
              </a:ext>
            </a:extLst>
          </p:cNvPr>
          <p:cNvCxnSpPr>
            <a:cxnSpLocks/>
          </p:cNvCxnSpPr>
          <p:nvPr/>
        </p:nvCxnSpPr>
        <p:spPr>
          <a:xfrm>
            <a:off x="9692700" y="-937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B5932CA-D385-D79B-ECEA-7C9C0BBEA5B6}"/>
              </a:ext>
            </a:extLst>
          </p:cNvPr>
          <p:cNvCxnSpPr>
            <a:cxnSpLocks/>
          </p:cNvCxnSpPr>
          <p:nvPr/>
        </p:nvCxnSpPr>
        <p:spPr>
          <a:xfrm>
            <a:off x="10925458" y="0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66B2DE6-F335-AA12-A095-25EA63414792}"/>
              </a:ext>
            </a:extLst>
          </p:cNvPr>
          <p:cNvCxnSpPr>
            <a:cxnSpLocks/>
          </p:cNvCxnSpPr>
          <p:nvPr/>
        </p:nvCxnSpPr>
        <p:spPr>
          <a:xfrm>
            <a:off x="7249701" y="7648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37AF037-A06E-B600-5F44-941436793B99}"/>
              </a:ext>
            </a:extLst>
          </p:cNvPr>
          <p:cNvCxnSpPr/>
          <p:nvPr/>
        </p:nvCxnSpPr>
        <p:spPr>
          <a:xfrm>
            <a:off x="11300369" y="482400"/>
            <a:ext cx="540000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59">
            <a:extLst>
              <a:ext uri="{FF2B5EF4-FFF2-40B4-BE49-F238E27FC236}">
                <a16:creationId xmlns:a16="http://schemas.microsoft.com/office/drawing/2014/main" id="{2408578B-2432-0947-6754-4522EC0D9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99" y="44297"/>
            <a:ext cx="3832714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4.1</a:t>
            </a:r>
            <a:r>
              <a:rPr lang="zh-CN" altLang="en-US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 未来展望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B93CCE2-B922-7A7A-FF06-DD149DEA52EF}"/>
              </a:ext>
            </a:extLst>
          </p:cNvPr>
          <p:cNvSpPr txBox="1"/>
          <p:nvPr/>
        </p:nvSpPr>
        <p:spPr>
          <a:xfrm>
            <a:off x="957121" y="1015033"/>
            <a:ext cx="9930035" cy="12738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304800" algn="just">
              <a:lnSpc>
                <a:spcPct val="150000"/>
              </a:lnSpc>
              <a:defRPr sz="1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i="0" dirty="0">
                <a:effectLst/>
                <a:latin typeface="Abadi" panose="020B0604020104020204" pitchFamily="34" charset="0"/>
              </a:rPr>
              <a:t>导航功能优化：目前的导航功能尚不完善，仅提供路线导航。在存在多条路线时，仅推荐步行最短路径，缺乏智能路线选择。未来可引入更智能的路线推荐算法，结合交通状况等因素，并融合语音导航，提高用户体验。</a:t>
            </a:r>
            <a:endParaRPr lang="zh-CN" altLang="zh-CN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197ED15-6AE7-8855-5AD2-E3F95EB687CE}"/>
              </a:ext>
            </a:extLst>
          </p:cNvPr>
          <p:cNvSpPr txBox="1"/>
          <p:nvPr/>
        </p:nvSpPr>
        <p:spPr>
          <a:xfrm>
            <a:off x="957119" y="2597905"/>
            <a:ext cx="9930037" cy="12738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304800" algn="just">
              <a:lnSpc>
                <a:spcPct val="150000"/>
              </a:lnSpc>
              <a:defRPr sz="1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i="0" dirty="0">
                <a:effectLst/>
                <a:latin typeface="Abadi" panose="020B0604020104020204" pitchFamily="34" charset="0"/>
              </a:rPr>
              <a:t>实时位置共享：当前位置每</a:t>
            </a:r>
            <a:r>
              <a:rPr lang="en-US" altLang="zh-CN" b="0" i="0" dirty="0">
                <a:effectLst/>
                <a:latin typeface="+mn-lt"/>
              </a:rPr>
              <a:t>5</a:t>
            </a:r>
            <a:r>
              <a:rPr lang="zh-CN" altLang="en-US" b="0" i="0" dirty="0">
                <a:effectLst/>
                <a:latin typeface="Abadi" panose="020B0604020104020204" pitchFamily="34" charset="0"/>
              </a:rPr>
              <a:t>秒更新一次，主要原因是免费服务器容量有限。因此采用较长的更新时间间隔。未来可升级服务器配置，采用高容量服务器，实现更高频率的实时位置更新，提升共享的实时性和准确性。</a:t>
            </a:r>
            <a:endParaRPr lang="zh-CN" altLang="zh-CN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550E81E-6232-B7D1-8CDB-E7262A05BB45}"/>
              </a:ext>
            </a:extLst>
          </p:cNvPr>
          <p:cNvSpPr txBox="1"/>
          <p:nvPr/>
        </p:nvSpPr>
        <p:spPr>
          <a:xfrm>
            <a:off x="952241" y="4185877"/>
            <a:ext cx="9930037" cy="12738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304800" algn="just">
              <a:lnSpc>
                <a:spcPct val="150000"/>
              </a:lnSpc>
              <a:defRPr sz="1800" kern="10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i="0" dirty="0">
                <a:effectLst/>
                <a:latin typeface="Abadi" panose="020B0604020104020204" pitchFamily="34" charset="0"/>
              </a:rPr>
              <a:t>跨平台拓展：目前的</a:t>
            </a:r>
            <a:r>
              <a:rPr lang="en-US" altLang="zh-CN" dirty="0">
                <a:latin typeface="+mn-lt"/>
              </a:rPr>
              <a:t>AndroidPosition</a:t>
            </a:r>
            <a:r>
              <a:rPr lang="zh-CN" altLang="en-US" b="0" i="0" dirty="0">
                <a:effectLst/>
                <a:latin typeface="Abadi" panose="020B0604020104020204" pitchFamily="34" charset="0"/>
              </a:rPr>
              <a:t>应用仅在</a:t>
            </a:r>
            <a:r>
              <a:rPr lang="en-US" altLang="zh-CN" dirty="0">
                <a:latin typeface="+mn-lt"/>
              </a:rPr>
              <a:t>Android</a:t>
            </a:r>
            <a:r>
              <a:rPr lang="zh-CN" altLang="en-US" b="0" i="0" dirty="0">
                <a:effectLst/>
                <a:latin typeface="Abadi" panose="020B0604020104020204" pitchFamily="34" charset="0"/>
              </a:rPr>
              <a:t>系统上运行。未来计划拓展至</a:t>
            </a:r>
            <a:r>
              <a:rPr lang="en-US" altLang="zh-CN" dirty="0">
                <a:latin typeface="+mn-lt"/>
              </a:rPr>
              <a:t>iOS</a:t>
            </a:r>
            <a:r>
              <a:rPr lang="zh-CN" altLang="en-US" b="0" i="0" dirty="0">
                <a:effectLst/>
                <a:latin typeface="Abadi" panose="020B0604020104020204" pitchFamily="34" charset="0"/>
              </a:rPr>
              <a:t>系统，保持功能一致性。同时，还可开发小程序版本（如微信</a:t>
            </a:r>
            <a:r>
              <a:rPr lang="en-US" altLang="zh-CN" b="0" i="0" dirty="0">
                <a:effectLst/>
                <a:latin typeface="Abadi" panose="020B0604020104020204" pitchFamily="34" charset="0"/>
              </a:rPr>
              <a:t>/</a:t>
            </a:r>
            <a:r>
              <a:rPr lang="zh-CN" altLang="en-US" b="0" i="0" dirty="0">
                <a:effectLst/>
                <a:latin typeface="Abadi" panose="020B0604020104020204" pitchFamily="34" charset="0"/>
              </a:rPr>
              <a:t>支付宝），提供更轻量、便捷的访问途径，满足不同用户的使用需求。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63304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7AEDB-43C1-C92D-2E2B-1ACD69DB6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30203AC-2B58-DFB0-72AC-C72BE8607992}"/>
              </a:ext>
            </a:extLst>
          </p:cNvPr>
          <p:cNvSpPr/>
          <p:nvPr/>
        </p:nvSpPr>
        <p:spPr bwMode="gray">
          <a:xfrm>
            <a:off x="-1" y="1802895"/>
            <a:ext cx="12192000" cy="208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B88B25E-EC44-249F-EDD0-19F6797F0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9744" y="2259591"/>
            <a:ext cx="12431485" cy="11694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感谢老师的观看</a:t>
            </a:r>
            <a:endParaRPr lang="en" altLang="zh-CN" sz="60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6E1F84E-62FA-8A22-7666-D052F9B1D7F8}"/>
              </a:ext>
            </a:extLst>
          </p:cNvPr>
          <p:cNvSpPr txBox="1"/>
          <p:nvPr/>
        </p:nvSpPr>
        <p:spPr>
          <a:xfrm>
            <a:off x="4163525" y="4564321"/>
            <a:ext cx="3864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测绘</a:t>
            </a:r>
            <a:r>
              <a:rPr kumimoji="1"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2202|</a:t>
            </a:r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栗浩宇</a:t>
            </a:r>
            <a:r>
              <a:rPr kumimoji="1"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|20222490</a:t>
            </a:r>
            <a:endParaRPr kumimoji="1" lang="zh-CN" altLang="en-US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034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45"/>
    </mc:Choice>
    <mc:Fallback xmlns="">
      <p:transition advTm="24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E6748EB7-B828-51C4-ECE0-88A7C726FE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35" r="28196"/>
          <a:stretch/>
        </p:blipFill>
        <p:spPr>
          <a:xfrm>
            <a:off x="0" y="0"/>
            <a:ext cx="6045958" cy="6858000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5858FBF4-C619-8B97-0178-B1548007A125}"/>
              </a:ext>
            </a:extLst>
          </p:cNvPr>
          <p:cNvSpPr/>
          <p:nvPr/>
        </p:nvSpPr>
        <p:spPr bwMode="gray">
          <a:xfrm>
            <a:off x="0" y="0"/>
            <a:ext cx="6045958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5170" y="3595612"/>
            <a:ext cx="3289679" cy="769439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kumimoji="1" lang="en-US" altLang="zh-CN" sz="4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33000"/>
                    </a:prstClr>
                  </a:outerShdw>
                </a:effectLst>
                <a:cs typeface="+mn-ea"/>
                <a:sym typeface="+mn-lt"/>
              </a:rPr>
              <a:t>CONTENTS</a:t>
            </a:r>
            <a:endParaRPr kumimoji="1" lang="zh-CN" altLang="en-US" sz="44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33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F51C42D-5F43-95DC-7F9F-B853C09E0259}"/>
              </a:ext>
            </a:extLst>
          </p:cNvPr>
          <p:cNvSpPr txBox="1"/>
          <p:nvPr/>
        </p:nvSpPr>
        <p:spPr>
          <a:xfrm>
            <a:off x="1853433" y="2295651"/>
            <a:ext cx="21180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600" b="1" dirty="0">
                <a:solidFill>
                  <a:schemeClr val="bg1"/>
                </a:solidFill>
              </a:rPr>
              <a:t>目录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2484A40-A6F1-415E-9783-4EAFB2886755}"/>
              </a:ext>
            </a:extLst>
          </p:cNvPr>
          <p:cNvGrpSpPr/>
          <p:nvPr/>
        </p:nvGrpSpPr>
        <p:grpSpPr>
          <a:xfrm>
            <a:off x="528600" y="2114180"/>
            <a:ext cx="4490398" cy="2528549"/>
            <a:chOff x="528600" y="2114180"/>
            <a:chExt cx="4490398" cy="2528549"/>
          </a:xfrm>
        </p:grpSpPr>
        <p:cxnSp>
          <p:nvCxnSpPr>
            <p:cNvPr id="43" name="直线连接符 42">
              <a:extLst>
                <a:ext uri="{FF2B5EF4-FFF2-40B4-BE49-F238E27FC236}">
                  <a16:creationId xmlns:a16="http://schemas.microsoft.com/office/drawing/2014/main" id="{598FC502-B065-6675-7C90-2D7498A4338A}"/>
                </a:ext>
              </a:extLst>
            </p:cNvPr>
            <p:cNvCxnSpPr/>
            <p:nvPr/>
          </p:nvCxnSpPr>
          <p:spPr>
            <a:xfrm flipV="1">
              <a:off x="528600" y="2117027"/>
              <a:ext cx="4462818" cy="66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>
              <a:extLst>
                <a:ext uri="{FF2B5EF4-FFF2-40B4-BE49-F238E27FC236}">
                  <a16:creationId xmlns:a16="http://schemas.microsoft.com/office/drawing/2014/main" id="{856079FD-B11F-A469-E54A-6E7EC8F03B3C}"/>
                </a:ext>
              </a:extLst>
            </p:cNvPr>
            <p:cNvCxnSpPr/>
            <p:nvPr/>
          </p:nvCxnSpPr>
          <p:spPr>
            <a:xfrm>
              <a:off x="4404849" y="2114180"/>
              <a:ext cx="614149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DE78DEF8-D697-948B-B296-67C21E72F371}"/>
                </a:ext>
              </a:extLst>
            </p:cNvPr>
            <p:cNvGrpSpPr/>
            <p:nvPr/>
          </p:nvGrpSpPr>
          <p:grpSpPr>
            <a:xfrm>
              <a:off x="528600" y="4636091"/>
              <a:ext cx="4462818" cy="6638"/>
              <a:chOff x="528600" y="4636091"/>
              <a:chExt cx="4462818" cy="6638"/>
            </a:xfrm>
          </p:grpSpPr>
          <p:cxnSp>
            <p:nvCxnSpPr>
              <p:cNvPr id="46" name="直线连接符 45">
                <a:extLst>
                  <a:ext uri="{FF2B5EF4-FFF2-40B4-BE49-F238E27FC236}">
                    <a16:creationId xmlns:a16="http://schemas.microsoft.com/office/drawing/2014/main" id="{F8DA3F90-B2EA-A158-3D99-9318A0599E28}"/>
                  </a:ext>
                </a:extLst>
              </p:cNvPr>
              <p:cNvCxnSpPr/>
              <p:nvPr/>
            </p:nvCxnSpPr>
            <p:spPr>
              <a:xfrm flipV="1">
                <a:off x="528600" y="4636091"/>
                <a:ext cx="4462818" cy="66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符 48">
                <a:extLst>
                  <a:ext uri="{FF2B5EF4-FFF2-40B4-BE49-F238E27FC236}">
                    <a16:creationId xmlns:a16="http://schemas.microsoft.com/office/drawing/2014/main" id="{72DDC65C-F664-999C-A2E4-01410FE25822}"/>
                  </a:ext>
                </a:extLst>
              </p:cNvPr>
              <p:cNvCxnSpPr/>
              <p:nvPr/>
            </p:nvCxnSpPr>
            <p:spPr>
              <a:xfrm>
                <a:off x="528600" y="4636091"/>
                <a:ext cx="614149" cy="0"/>
              </a:xfrm>
              <a:prstGeom prst="line">
                <a:avLst/>
              </a:prstGeom>
              <a:ln w="63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25A0B02C-8AD0-5E72-70C9-419B1BD2C50E}"/>
              </a:ext>
            </a:extLst>
          </p:cNvPr>
          <p:cNvGrpSpPr/>
          <p:nvPr/>
        </p:nvGrpSpPr>
        <p:grpSpPr>
          <a:xfrm>
            <a:off x="6552057" y="174883"/>
            <a:ext cx="2383236" cy="460306"/>
            <a:chOff x="6305104" y="85550"/>
            <a:chExt cx="2769743" cy="505098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E0FD9621-8EB1-2190-A528-335351FEC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2991" t="10262" r="5663" b="60627"/>
            <a:stretch/>
          </p:blipFill>
          <p:spPr>
            <a:xfrm>
              <a:off x="6305104" y="85550"/>
              <a:ext cx="1142896" cy="460306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A713616D-E48F-27C4-A30F-CE5725645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489" t="12824" r="12346" b="59729"/>
            <a:stretch/>
          </p:blipFill>
          <p:spPr>
            <a:xfrm>
              <a:off x="7374885" y="90816"/>
              <a:ext cx="1699962" cy="499832"/>
            </a:xfrm>
            <a:prstGeom prst="rect">
              <a:avLst/>
            </a:prstGeom>
          </p:spPr>
        </p:pic>
      </p:grp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46A7CDB5-9C66-89BE-3235-ABC922C35E52}"/>
              </a:ext>
            </a:extLst>
          </p:cNvPr>
          <p:cNvCxnSpPr>
            <a:cxnSpLocks/>
          </p:cNvCxnSpPr>
          <p:nvPr/>
        </p:nvCxnSpPr>
        <p:spPr>
          <a:xfrm>
            <a:off x="6045958" y="405036"/>
            <a:ext cx="4185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D3DDE44B-0D9C-1277-FA5E-B3E00B13041E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8935293" y="405036"/>
            <a:ext cx="3256707" cy="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0EB1875-DE38-66CB-A70F-11D4036230F8}"/>
              </a:ext>
            </a:extLst>
          </p:cNvPr>
          <p:cNvGrpSpPr/>
          <p:nvPr/>
        </p:nvGrpSpPr>
        <p:grpSpPr>
          <a:xfrm>
            <a:off x="7535466" y="1660588"/>
            <a:ext cx="4212267" cy="561874"/>
            <a:chOff x="7617098" y="1689084"/>
            <a:chExt cx="3782195" cy="561874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0451B55-87AE-76CC-F3F7-C216E3961C72}"/>
                </a:ext>
              </a:extLst>
            </p:cNvPr>
            <p:cNvSpPr/>
            <p:nvPr/>
          </p:nvSpPr>
          <p:spPr bwMode="gray">
            <a:xfrm>
              <a:off x="7617098" y="1703064"/>
              <a:ext cx="3782195" cy="547894"/>
            </a:xfrm>
            <a:prstGeom prst="roundRect">
              <a:avLst>
                <a:gd name="adj" fmla="val 407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none" rtlCol="0" anchor="ctr">
              <a:flatTx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TextBox 59">
              <a:extLst>
                <a:ext uri="{FF2B5EF4-FFF2-40B4-BE49-F238E27FC236}">
                  <a16:creationId xmlns:a16="http://schemas.microsoft.com/office/drawing/2014/main" id="{ECEB1606-0020-376D-9A0F-B1F61E6EA0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03781" y="1689084"/>
              <a:ext cx="1665517" cy="523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8" tIns="45719" rIns="91438" bIns="45719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l">
                <a:defRPr/>
              </a:pPr>
              <a:r>
                <a:rPr lang="zh-CN" altLang="en-US" sz="28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项目概述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7D17B03-E822-0B88-CED1-26695C4B11E9}"/>
              </a:ext>
            </a:extLst>
          </p:cNvPr>
          <p:cNvGrpSpPr/>
          <p:nvPr/>
        </p:nvGrpSpPr>
        <p:grpSpPr>
          <a:xfrm>
            <a:off x="6710400" y="2623729"/>
            <a:ext cx="679490" cy="732635"/>
            <a:chOff x="965811" y="2174687"/>
            <a:chExt cx="704704" cy="732634"/>
          </a:xfrm>
          <a:solidFill>
            <a:schemeClr val="accent1"/>
          </a:solidFill>
        </p:grpSpPr>
        <p:sp>
          <p:nvSpPr>
            <p:cNvPr id="16" name="剪去单角的矩形 30">
              <a:extLst>
                <a:ext uri="{FF2B5EF4-FFF2-40B4-BE49-F238E27FC236}">
                  <a16:creationId xmlns:a16="http://schemas.microsoft.com/office/drawing/2014/main" id="{EF252DEE-670B-BF40-FCD8-0EC68F3F86D3}"/>
                </a:ext>
              </a:extLst>
            </p:cNvPr>
            <p:cNvSpPr/>
            <p:nvPr/>
          </p:nvSpPr>
          <p:spPr>
            <a:xfrm flipV="1">
              <a:off x="981609" y="2187962"/>
              <a:ext cx="571500" cy="571500"/>
            </a:xfrm>
            <a:prstGeom prst="snip1Rect">
              <a:avLst>
                <a:gd name="adj" fmla="val 3163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kumimoji="1"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17" name="直线连接符 32">
              <a:extLst>
                <a:ext uri="{FF2B5EF4-FFF2-40B4-BE49-F238E27FC236}">
                  <a16:creationId xmlns:a16="http://schemas.microsoft.com/office/drawing/2014/main" id="{E649F848-BBD8-3F18-C411-D25FEB2C1A1C}"/>
                </a:ext>
              </a:extLst>
            </p:cNvPr>
            <p:cNvCxnSpPr/>
            <p:nvPr/>
          </p:nvCxnSpPr>
          <p:spPr>
            <a:xfrm flipV="1">
              <a:off x="1210210" y="2447016"/>
              <a:ext cx="460305" cy="460305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89D6F5F-F74C-CCFF-ADBC-A46DF6B6A2F0}"/>
                </a:ext>
              </a:extLst>
            </p:cNvPr>
            <p:cNvSpPr txBox="1"/>
            <p:nvPr/>
          </p:nvSpPr>
          <p:spPr>
            <a:xfrm>
              <a:off x="965811" y="2174687"/>
              <a:ext cx="617115" cy="58477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1" lang="en-US" altLang="zh-CN" sz="3200" dirty="0">
                  <a:solidFill>
                    <a:srgbClr val="FFFFFF"/>
                  </a:solidFill>
                  <a:cs typeface="+mn-ea"/>
                  <a:sym typeface="+mn-lt"/>
                </a:rPr>
                <a:t>02</a:t>
              </a:r>
              <a:endParaRPr kumimoji="1" lang="zh-CN" altLang="en-US" sz="32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AE673E8-7619-229C-564D-8889345CBDFF}"/>
              </a:ext>
            </a:extLst>
          </p:cNvPr>
          <p:cNvGrpSpPr/>
          <p:nvPr/>
        </p:nvGrpSpPr>
        <p:grpSpPr>
          <a:xfrm>
            <a:off x="6710400" y="3635528"/>
            <a:ext cx="679490" cy="732635"/>
            <a:chOff x="965811" y="2174687"/>
            <a:chExt cx="704704" cy="732634"/>
          </a:xfrm>
        </p:grpSpPr>
        <p:sp>
          <p:nvSpPr>
            <p:cNvPr id="20" name="剪去单角的矩形 30">
              <a:extLst>
                <a:ext uri="{FF2B5EF4-FFF2-40B4-BE49-F238E27FC236}">
                  <a16:creationId xmlns:a16="http://schemas.microsoft.com/office/drawing/2014/main" id="{A9535B96-CD8A-8F0E-B5B3-1D11C2600D6A}"/>
                </a:ext>
              </a:extLst>
            </p:cNvPr>
            <p:cNvSpPr/>
            <p:nvPr/>
          </p:nvSpPr>
          <p:spPr>
            <a:xfrm flipV="1">
              <a:off x="981609" y="2187962"/>
              <a:ext cx="571500" cy="571500"/>
            </a:xfrm>
            <a:prstGeom prst="snip1Rect">
              <a:avLst>
                <a:gd name="adj" fmla="val 31632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kumimoji="1"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21" name="直线连接符 32">
              <a:extLst>
                <a:ext uri="{FF2B5EF4-FFF2-40B4-BE49-F238E27FC236}">
                  <a16:creationId xmlns:a16="http://schemas.microsoft.com/office/drawing/2014/main" id="{FB73A08E-CC7B-3BA3-7709-75B432D3B2D1}"/>
                </a:ext>
              </a:extLst>
            </p:cNvPr>
            <p:cNvCxnSpPr/>
            <p:nvPr/>
          </p:nvCxnSpPr>
          <p:spPr>
            <a:xfrm flipV="1">
              <a:off x="1210210" y="2447016"/>
              <a:ext cx="460305" cy="4603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1AD9D24-9BD0-2AC2-CAC9-E9DB209EF459}"/>
                </a:ext>
              </a:extLst>
            </p:cNvPr>
            <p:cNvSpPr txBox="1"/>
            <p:nvPr/>
          </p:nvSpPr>
          <p:spPr>
            <a:xfrm>
              <a:off x="965811" y="2174687"/>
              <a:ext cx="617115" cy="58477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1" lang="en-US" altLang="zh-CN" sz="3200" dirty="0">
                  <a:solidFill>
                    <a:srgbClr val="FFFFFF"/>
                  </a:solidFill>
                  <a:cs typeface="+mn-ea"/>
                  <a:sym typeface="+mn-lt"/>
                </a:rPr>
                <a:t>03</a:t>
              </a:r>
              <a:endParaRPr kumimoji="1" lang="zh-CN" altLang="en-US" sz="32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E2579FF-15A2-8F80-0B12-EDC9840F3F4F}"/>
              </a:ext>
            </a:extLst>
          </p:cNvPr>
          <p:cNvGrpSpPr/>
          <p:nvPr/>
        </p:nvGrpSpPr>
        <p:grpSpPr>
          <a:xfrm>
            <a:off x="6709383" y="4613237"/>
            <a:ext cx="679490" cy="732635"/>
            <a:chOff x="965811" y="2174687"/>
            <a:chExt cx="704704" cy="732634"/>
          </a:xfrm>
        </p:grpSpPr>
        <p:sp>
          <p:nvSpPr>
            <p:cNvPr id="24" name="剪去单角的矩形 30">
              <a:extLst>
                <a:ext uri="{FF2B5EF4-FFF2-40B4-BE49-F238E27FC236}">
                  <a16:creationId xmlns:a16="http://schemas.microsoft.com/office/drawing/2014/main" id="{CEDB2FD3-3729-5299-3517-956FA99BF812}"/>
                </a:ext>
              </a:extLst>
            </p:cNvPr>
            <p:cNvSpPr/>
            <p:nvPr/>
          </p:nvSpPr>
          <p:spPr>
            <a:xfrm flipV="1">
              <a:off x="981609" y="2187962"/>
              <a:ext cx="571500" cy="571500"/>
            </a:xfrm>
            <a:prstGeom prst="snip1Rect">
              <a:avLst>
                <a:gd name="adj" fmla="val 31632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kumimoji="1"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25" name="直线连接符 32">
              <a:extLst>
                <a:ext uri="{FF2B5EF4-FFF2-40B4-BE49-F238E27FC236}">
                  <a16:creationId xmlns:a16="http://schemas.microsoft.com/office/drawing/2014/main" id="{78FC36F8-F616-31BA-FCCD-056CF5535BB4}"/>
                </a:ext>
              </a:extLst>
            </p:cNvPr>
            <p:cNvCxnSpPr/>
            <p:nvPr/>
          </p:nvCxnSpPr>
          <p:spPr>
            <a:xfrm flipV="1">
              <a:off x="1210210" y="2447016"/>
              <a:ext cx="460305" cy="4603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C919ADA-6FC2-3AB8-6030-027251B88819}"/>
                </a:ext>
              </a:extLst>
            </p:cNvPr>
            <p:cNvSpPr txBox="1"/>
            <p:nvPr/>
          </p:nvSpPr>
          <p:spPr>
            <a:xfrm>
              <a:off x="965811" y="2174687"/>
              <a:ext cx="617115" cy="58477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1" lang="en-US" altLang="zh-CN" sz="3200" dirty="0">
                  <a:solidFill>
                    <a:srgbClr val="FFFFFF"/>
                  </a:solidFill>
                  <a:cs typeface="+mn-ea"/>
                  <a:sym typeface="+mn-lt"/>
                </a:rPr>
                <a:t>04</a:t>
              </a:r>
              <a:endParaRPr kumimoji="1" lang="zh-CN" altLang="en-US" sz="32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3267791-5A49-7CB5-46B9-587EF0E1120B}"/>
              </a:ext>
            </a:extLst>
          </p:cNvPr>
          <p:cNvGrpSpPr/>
          <p:nvPr/>
        </p:nvGrpSpPr>
        <p:grpSpPr>
          <a:xfrm>
            <a:off x="7547551" y="2650530"/>
            <a:ext cx="4212267" cy="551791"/>
            <a:chOff x="7617098" y="1699167"/>
            <a:chExt cx="3782195" cy="551791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820C12F2-7E86-703A-9445-DBC7A52C35DB}"/>
                </a:ext>
              </a:extLst>
            </p:cNvPr>
            <p:cNvSpPr/>
            <p:nvPr/>
          </p:nvSpPr>
          <p:spPr bwMode="gray">
            <a:xfrm>
              <a:off x="7617098" y="1703064"/>
              <a:ext cx="3782195" cy="547894"/>
            </a:xfrm>
            <a:prstGeom prst="roundRect">
              <a:avLst>
                <a:gd name="adj" fmla="val 407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none" rtlCol="0" anchor="ctr">
              <a:flatTx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TextBox 59">
              <a:extLst>
                <a:ext uri="{FF2B5EF4-FFF2-40B4-BE49-F238E27FC236}">
                  <a16:creationId xmlns:a16="http://schemas.microsoft.com/office/drawing/2014/main" id="{606CDC5E-8FB7-8D9C-053A-AB760C2CDC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2930" y="1699167"/>
              <a:ext cx="3101645" cy="523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8" tIns="45719" rIns="91438" bIns="45719">
              <a:spAutoFit/>
            </a:bodyPr>
            <a:lstStyle>
              <a:defPPr>
                <a:defRPr lang="zh-CN"/>
              </a:defPPr>
              <a:lvl1pPr lvl="0">
                <a:defRPr sz="28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defRPr>
              </a:lvl1pPr>
              <a:lvl2pPr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ym typeface="+mn-lt"/>
                </a:rPr>
                <a:t>开发历程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4100AD4-40C5-CA0C-5CCB-6C9711910949}"/>
              </a:ext>
            </a:extLst>
          </p:cNvPr>
          <p:cNvGrpSpPr/>
          <p:nvPr/>
        </p:nvGrpSpPr>
        <p:grpSpPr>
          <a:xfrm>
            <a:off x="7547551" y="3646248"/>
            <a:ext cx="4213148" cy="549912"/>
            <a:chOff x="7617098" y="1701046"/>
            <a:chExt cx="3782986" cy="549912"/>
          </a:xfrm>
        </p:grpSpPr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56D1AA50-FE8F-6582-2A44-92B9E293F41F}"/>
                </a:ext>
              </a:extLst>
            </p:cNvPr>
            <p:cNvSpPr/>
            <p:nvPr/>
          </p:nvSpPr>
          <p:spPr bwMode="gray">
            <a:xfrm>
              <a:off x="7617098" y="1703064"/>
              <a:ext cx="3782195" cy="547894"/>
            </a:xfrm>
            <a:prstGeom prst="roundRect">
              <a:avLst>
                <a:gd name="adj" fmla="val 407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none" rtlCol="0" anchor="ctr">
              <a:flatTx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TextBox 59">
              <a:extLst>
                <a:ext uri="{FF2B5EF4-FFF2-40B4-BE49-F238E27FC236}">
                  <a16:creationId xmlns:a16="http://schemas.microsoft.com/office/drawing/2014/main" id="{AD481185-BCE8-7492-7846-CDEAF442CF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2930" y="1701046"/>
              <a:ext cx="3707154" cy="523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8" tIns="45719" rIns="91438" bIns="45719">
              <a:spAutoFit/>
            </a:bodyPr>
            <a:lstStyle>
              <a:defPPr>
                <a:defRPr lang="zh-CN"/>
              </a:defPPr>
              <a:lvl1pPr lvl="0">
                <a:defRPr sz="28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defRPr>
              </a:lvl1pPr>
              <a:lvl2pPr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ym typeface="+mn-lt"/>
                </a:rPr>
                <a:t>功能介绍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A19D09C-FD48-5B3E-7100-7878A99A722F}"/>
              </a:ext>
            </a:extLst>
          </p:cNvPr>
          <p:cNvGrpSpPr/>
          <p:nvPr/>
        </p:nvGrpSpPr>
        <p:grpSpPr>
          <a:xfrm>
            <a:off x="7547551" y="4621558"/>
            <a:ext cx="4212267" cy="561874"/>
            <a:chOff x="7617098" y="1689084"/>
            <a:chExt cx="3782195" cy="561874"/>
          </a:xfrm>
        </p:grpSpPr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0A18ADC6-5661-0E7C-0C6C-D88F078B4E5E}"/>
                </a:ext>
              </a:extLst>
            </p:cNvPr>
            <p:cNvSpPr/>
            <p:nvPr/>
          </p:nvSpPr>
          <p:spPr bwMode="gray">
            <a:xfrm>
              <a:off x="7617098" y="1703064"/>
              <a:ext cx="3782195" cy="547894"/>
            </a:xfrm>
            <a:prstGeom prst="roundRect">
              <a:avLst>
                <a:gd name="adj" fmla="val 407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none" rtlCol="0" anchor="ctr">
              <a:flatTx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TextBox 59">
              <a:extLst>
                <a:ext uri="{FF2B5EF4-FFF2-40B4-BE49-F238E27FC236}">
                  <a16:creationId xmlns:a16="http://schemas.microsoft.com/office/drawing/2014/main" id="{54F61548-F755-546D-C2F3-C07079EC8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2930" y="1689084"/>
              <a:ext cx="3101645" cy="523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8" tIns="45719" rIns="91438" bIns="45719">
              <a:spAutoFit/>
            </a:bodyPr>
            <a:lstStyle>
              <a:defPPr>
                <a:defRPr lang="zh-CN"/>
              </a:defPPr>
              <a:lvl1pPr lvl="0">
                <a:defRPr sz="28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defRPr>
              </a:lvl1pPr>
              <a:lvl2pPr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ym typeface="+mn-lt"/>
                </a:rPr>
                <a:t>未来展望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965DBA52-8071-FDDC-7691-B3121D9D003B}"/>
              </a:ext>
            </a:extLst>
          </p:cNvPr>
          <p:cNvGrpSpPr/>
          <p:nvPr/>
        </p:nvGrpSpPr>
        <p:grpSpPr>
          <a:xfrm>
            <a:off x="6710400" y="1677600"/>
            <a:ext cx="679490" cy="732635"/>
            <a:chOff x="965811" y="2174687"/>
            <a:chExt cx="704704" cy="732634"/>
          </a:xfrm>
          <a:solidFill>
            <a:schemeClr val="accent1"/>
          </a:solidFill>
        </p:grpSpPr>
        <p:sp>
          <p:nvSpPr>
            <p:cNvPr id="70" name="剪去单角的矩形 30">
              <a:extLst>
                <a:ext uri="{FF2B5EF4-FFF2-40B4-BE49-F238E27FC236}">
                  <a16:creationId xmlns:a16="http://schemas.microsoft.com/office/drawing/2014/main" id="{0D2124D7-C5C5-CA81-FF47-AC05F86ED07C}"/>
                </a:ext>
              </a:extLst>
            </p:cNvPr>
            <p:cNvSpPr/>
            <p:nvPr/>
          </p:nvSpPr>
          <p:spPr>
            <a:xfrm flipV="1">
              <a:off x="981609" y="2187962"/>
              <a:ext cx="571500" cy="571500"/>
            </a:xfrm>
            <a:prstGeom prst="snip1Rect">
              <a:avLst>
                <a:gd name="adj" fmla="val 3163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kumimoji="1"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71" name="直线连接符 32">
              <a:extLst>
                <a:ext uri="{FF2B5EF4-FFF2-40B4-BE49-F238E27FC236}">
                  <a16:creationId xmlns:a16="http://schemas.microsoft.com/office/drawing/2014/main" id="{BA9637D0-AA21-2A5E-CDB4-3841CD0296D8}"/>
                </a:ext>
              </a:extLst>
            </p:cNvPr>
            <p:cNvCxnSpPr/>
            <p:nvPr/>
          </p:nvCxnSpPr>
          <p:spPr>
            <a:xfrm flipV="1">
              <a:off x="1210210" y="2447016"/>
              <a:ext cx="460305" cy="460305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E8DDCE88-8CA9-1D6A-72C3-3DDF98F37AA6}"/>
                </a:ext>
              </a:extLst>
            </p:cNvPr>
            <p:cNvSpPr txBox="1"/>
            <p:nvPr/>
          </p:nvSpPr>
          <p:spPr>
            <a:xfrm>
              <a:off x="965811" y="2174687"/>
              <a:ext cx="617115" cy="58477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kumimoji="1" sz="3200">
                  <a:solidFill>
                    <a:srgbClr val="FFFFFF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ym typeface="+mn-lt"/>
                </a:rPr>
                <a:t>01</a:t>
              </a:r>
              <a:endParaRPr lang="zh-CN" altLang="en-US" dirty="0"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68"/>
    </mc:Choice>
    <mc:Fallback xmlns="">
      <p:transition advTm="366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577D3-D57B-CDE5-24E3-596122755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00AF476-162A-B336-BD9E-50810CD89466}"/>
              </a:ext>
            </a:extLst>
          </p:cNvPr>
          <p:cNvGrpSpPr/>
          <p:nvPr/>
        </p:nvGrpSpPr>
        <p:grpSpPr>
          <a:xfrm>
            <a:off x="7535466" y="1660588"/>
            <a:ext cx="4212267" cy="561874"/>
            <a:chOff x="7617098" y="1689084"/>
            <a:chExt cx="3782195" cy="561874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5040DE0-FCD7-30AC-8CEC-23875C09F97E}"/>
                </a:ext>
              </a:extLst>
            </p:cNvPr>
            <p:cNvSpPr/>
            <p:nvPr/>
          </p:nvSpPr>
          <p:spPr bwMode="gray">
            <a:xfrm>
              <a:off x="7617098" y="1703064"/>
              <a:ext cx="3782195" cy="547894"/>
            </a:xfrm>
            <a:prstGeom prst="roundRect">
              <a:avLst>
                <a:gd name="adj" fmla="val 407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none" rtlCol="0" anchor="ctr">
              <a:flatTx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TextBox 59">
              <a:extLst>
                <a:ext uri="{FF2B5EF4-FFF2-40B4-BE49-F238E27FC236}">
                  <a16:creationId xmlns:a16="http://schemas.microsoft.com/office/drawing/2014/main" id="{0B8BD7BC-6DEB-FC8E-F803-64F6A89396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03781" y="1689084"/>
              <a:ext cx="1665517" cy="523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8" tIns="45719" rIns="91438" bIns="45719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l">
                <a:defRPr/>
              </a:pPr>
              <a:r>
                <a:rPr lang="zh-CN" altLang="en-US" sz="28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项目概述</a:t>
              </a: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134A229C-78CB-D2D5-BF03-138EA6D493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35" r="28196"/>
          <a:stretch/>
        </p:blipFill>
        <p:spPr>
          <a:xfrm>
            <a:off x="0" y="0"/>
            <a:ext cx="6045958" cy="6858000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6A4F7E7E-A799-8C85-DBB4-9689864B86DD}"/>
              </a:ext>
            </a:extLst>
          </p:cNvPr>
          <p:cNvSpPr/>
          <p:nvPr/>
        </p:nvSpPr>
        <p:spPr bwMode="gray">
          <a:xfrm>
            <a:off x="0" y="0"/>
            <a:ext cx="6045958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A728149-42E8-7AEE-999A-82223B0EAB1E}"/>
              </a:ext>
            </a:extLst>
          </p:cNvPr>
          <p:cNvSpPr txBox="1"/>
          <p:nvPr/>
        </p:nvSpPr>
        <p:spPr>
          <a:xfrm>
            <a:off x="1512586" y="3625064"/>
            <a:ext cx="2494846" cy="769439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kumimoji="1" lang="en-US" altLang="zh-CN" sz="4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33000"/>
                    </a:prstClr>
                  </a:outerShdw>
                </a:effectLst>
                <a:cs typeface="+mn-ea"/>
                <a:sym typeface="+mn-lt"/>
              </a:rPr>
              <a:t>PART  01</a:t>
            </a:r>
            <a:endParaRPr kumimoji="1" lang="zh-CN" altLang="en-US" sz="44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33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28EE6FB-5EFF-DAF9-AE36-3EC638B730FD}"/>
              </a:ext>
            </a:extLst>
          </p:cNvPr>
          <p:cNvSpPr txBox="1"/>
          <p:nvPr/>
        </p:nvSpPr>
        <p:spPr>
          <a:xfrm>
            <a:off x="1115170" y="2325019"/>
            <a:ext cx="41206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600" b="1" dirty="0">
                <a:solidFill>
                  <a:schemeClr val="bg1"/>
                </a:solidFill>
              </a:rPr>
              <a:t>第一部分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7867A81-458F-8567-35B0-CA1283EEBE8A}"/>
              </a:ext>
            </a:extLst>
          </p:cNvPr>
          <p:cNvGrpSpPr/>
          <p:nvPr/>
        </p:nvGrpSpPr>
        <p:grpSpPr>
          <a:xfrm>
            <a:off x="528600" y="2114180"/>
            <a:ext cx="4490398" cy="2528549"/>
            <a:chOff x="528600" y="2114180"/>
            <a:chExt cx="4490398" cy="2528549"/>
          </a:xfrm>
        </p:grpSpPr>
        <p:cxnSp>
          <p:nvCxnSpPr>
            <p:cNvPr id="43" name="直线连接符 42">
              <a:extLst>
                <a:ext uri="{FF2B5EF4-FFF2-40B4-BE49-F238E27FC236}">
                  <a16:creationId xmlns:a16="http://schemas.microsoft.com/office/drawing/2014/main" id="{415715E2-DDC3-5B9C-3F24-021A8B7D9082}"/>
                </a:ext>
              </a:extLst>
            </p:cNvPr>
            <p:cNvCxnSpPr/>
            <p:nvPr/>
          </p:nvCxnSpPr>
          <p:spPr>
            <a:xfrm flipV="1">
              <a:off x="528600" y="2117027"/>
              <a:ext cx="4462818" cy="66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>
              <a:extLst>
                <a:ext uri="{FF2B5EF4-FFF2-40B4-BE49-F238E27FC236}">
                  <a16:creationId xmlns:a16="http://schemas.microsoft.com/office/drawing/2014/main" id="{554A4B24-4D84-7608-0D24-03189E5C67E6}"/>
                </a:ext>
              </a:extLst>
            </p:cNvPr>
            <p:cNvCxnSpPr/>
            <p:nvPr/>
          </p:nvCxnSpPr>
          <p:spPr>
            <a:xfrm>
              <a:off x="4404849" y="2114180"/>
              <a:ext cx="614149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96F8E36F-C1D2-BC0F-43B7-DE35845C678D}"/>
                </a:ext>
              </a:extLst>
            </p:cNvPr>
            <p:cNvGrpSpPr/>
            <p:nvPr/>
          </p:nvGrpSpPr>
          <p:grpSpPr>
            <a:xfrm>
              <a:off x="528600" y="4636091"/>
              <a:ext cx="4462818" cy="6638"/>
              <a:chOff x="528600" y="4636091"/>
              <a:chExt cx="4462818" cy="6638"/>
            </a:xfrm>
          </p:grpSpPr>
          <p:cxnSp>
            <p:nvCxnSpPr>
              <p:cNvPr id="46" name="直线连接符 45">
                <a:extLst>
                  <a:ext uri="{FF2B5EF4-FFF2-40B4-BE49-F238E27FC236}">
                    <a16:creationId xmlns:a16="http://schemas.microsoft.com/office/drawing/2014/main" id="{15D01E47-7607-56BE-49CD-E169614E57C4}"/>
                  </a:ext>
                </a:extLst>
              </p:cNvPr>
              <p:cNvCxnSpPr/>
              <p:nvPr/>
            </p:nvCxnSpPr>
            <p:spPr>
              <a:xfrm flipV="1">
                <a:off x="528600" y="4636091"/>
                <a:ext cx="4462818" cy="66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符 48">
                <a:extLst>
                  <a:ext uri="{FF2B5EF4-FFF2-40B4-BE49-F238E27FC236}">
                    <a16:creationId xmlns:a16="http://schemas.microsoft.com/office/drawing/2014/main" id="{948671EB-EB2E-FD39-3DC4-5061F9E455EE}"/>
                  </a:ext>
                </a:extLst>
              </p:cNvPr>
              <p:cNvCxnSpPr/>
              <p:nvPr/>
            </p:nvCxnSpPr>
            <p:spPr>
              <a:xfrm>
                <a:off x="528600" y="4636091"/>
                <a:ext cx="614149" cy="0"/>
              </a:xfrm>
              <a:prstGeom prst="line">
                <a:avLst/>
              </a:prstGeom>
              <a:ln w="63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DE9947-E97A-1713-0C06-FAE2E5C9B10B}"/>
              </a:ext>
            </a:extLst>
          </p:cNvPr>
          <p:cNvGrpSpPr/>
          <p:nvPr/>
        </p:nvGrpSpPr>
        <p:grpSpPr>
          <a:xfrm>
            <a:off x="6552057" y="174883"/>
            <a:ext cx="2383236" cy="460306"/>
            <a:chOff x="6305104" y="85550"/>
            <a:chExt cx="2769743" cy="505098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7F7216DB-ED19-EE67-1D09-158D6E9C6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2991" t="10262" r="5663" b="60627"/>
            <a:stretch/>
          </p:blipFill>
          <p:spPr>
            <a:xfrm>
              <a:off x="6305104" y="85550"/>
              <a:ext cx="1142896" cy="460306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4322AA3D-C611-BECD-17F2-BBB70B6C8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489" t="12824" r="12346" b="59729"/>
            <a:stretch/>
          </p:blipFill>
          <p:spPr>
            <a:xfrm>
              <a:off x="7374885" y="90816"/>
              <a:ext cx="1699962" cy="499832"/>
            </a:xfrm>
            <a:prstGeom prst="rect">
              <a:avLst/>
            </a:prstGeom>
          </p:spPr>
        </p:pic>
      </p:grp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ABA40B1A-8819-80EB-2EC0-8D86324C943A}"/>
              </a:ext>
            </a:extLst>
          </p:cNvPr>
          <p:cNvCxnSpPr>
            <a:cxnSpLocks/>
          </p:cNvCxnSpPr>
          <p:nvPr/>
        </p:nvCxnSpPr>
        <p:spPr>
          <a:xfrm>
            <a:off x="6045958" y="405036"/>
            <a:ext cx="4185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F4D28F36-1939-61B2-CC3C-741DC4C30827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8935293" y="405036"/>
            <a:ext cx="3256707" cy="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39EA25A-150B-0747-8F86-1D4082F9B8E7}"/>
              </a:ext>
            </a:extLst>
          </p:cNvPr>
          <p:cNvGrpSpPr/>
          <p:nvPr/>
        </p:nvGrpSpPr>
        <p:grpSpPr>
          <a:xfrm>
            <a:off x="6710400" y="2623729"/>
            <a:ext cx="679490" cy="732635"/>
            <a:chOff x="965811" y="2174687"/>
            <a:chExt cx="704704" cy="732634"/>
          </a:xfrm>
          <a:solidFill>
            <a:schemeClr val="accent1"/>
          </a:solidFill>
        </p:grpSpPr>
        <p:sp>
          <p:nvSpPr>
            <p:cNvPr id="36" name="剪去单角的矩形 30">
              <a:extLst>
                <a:ext uri="{FF2B5EF4-FFF2-40B4-BE49-F238E27FC236}">
                  <a16:creationId xmlns:a16="http://schemas.microsoft.com/office/drawing/2014/main" id="{7A9FDFE4-B77F-9656-BB94-6DD9F8887880}"/>
                </a:ext>
              </a:extLst>
            </p:cNvPr>
            <p:cNvSpPr/>
            <p:nvPr/>
          </p:nvSpPr>
          <p:spPr>
            <a:xfrm flipV="1">
              <a:off x="981609" y="2187962"/>
              <a:ext cx="571500" cy="571500"/>
            </a:xfrm>
            <a:prstGeom prst="snip1Rect">
              <a:avLst>
                <a:gd name="adj" fmla="val 3163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kumimoji="1"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37" name="直线连接符 32">
              <a:extLst>
                <a:ext uri="{FF2B5EF4-FFF2-40B4-BE49-F238E27FC236}">
                  <a16:creationId xmlns:a16="http://schemas.microsoft.com/office/drawing/2014/main" id="{BED175A0-9937-DBCC-6676-E172ACAA16A0}"/>
                </a:ext>
              </a:extLst>
            </p:cNvPr>
            <p:cNvCxnSpPr/>
            <p:nvPr/>
          </p:nvCxnSpPr>
          <p:spPr>
            <a:xfrm flipV="1">
              <a:off x="1210210" y="2447016"/>
              <a:ext cx="460305" cy="460305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7EC5FCC-5345-71AA-1B39-35896C870934}"/>
                </a:ext>
              </a:extLst>
            </p:cNvPr>
            <p:cNvSpPr txBox="1"/>
            <p:nvPr/>
          </p:nvSpPr>
          <p:spPr>
            <a:xfrm>
              <a:off x="965811" y="2174687"/>
              <a:ext cx="617115" cy="58477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1" lang="en-US" altLang="zh-CN" sz="3200" dirty="0">
                  <a:solidFill>
                    <a:srgbClr val="FFFFFF">
                      <a:alpha val="20000"/>
                    </a:srgbClr>
                  </a:solidFill>
                  <a:cs typeface="+mn-ea"/>
                  <a:sym typeface="+mn-lt"/>
                </a:rPr>
                <a:t>02</a:t>
              </a:r>
              <a:endParaRPr kumimoji="1" lang="zh-CN" altLang="en-US" sz="3200" dirty="0">
                <a:solidFill>
                  <a:srgbClr val="FFFFFF">
                    <a:alpha val="20000"/>
                  </a:srgb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4D791FE-6393-DB3B-840F-5D5ED6F510ED}"/>
              </a:ext>
            </a:extLst>
          </p:cNvPr>
          <p:cNvSpPr/>
          <p:nvPr/>
        </p:nvSpPr>
        <p:spPr bwMode="gray">
          <a:xfrm>
            <a:off x="7547551" y="2654427"/>
            <a:ext cx="4212267" cy="547894"/>
          </a:xfrm>
          <a:prstGeom prst="roundRect">
            <a:avLst>
              <a:gd name="adj" fmla="val 40728"/>
            </a:avLst>
          </a:prstGeom>
          <a:solidFill>
            <a:schemeClr val="accent1"/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TextBox 59">
            <a:extLst>
              <a:ext uri="{FF2B5EF4-FFF2-40B4-BE49-F238E27FC236}">
                <a16:creationId xmlns:a16="http://schemas.microsoft.com/office/drawing/2014/main" id="{1F989A48-F9B6-C4D3-7BC9-4032E7B91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006" y="2650530"/>
            <a:ext cx="3454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defRPr sz="2800">
                <a:solidFill>
                  <a:schemeClr val="bg1">
                    <a:alpha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+mn-lt"/>
              </a:rPr>
              <a:t>开发历程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1D0E982-31D8-039D-65E6-C73C96A7B3B4}"/>
              </a:ext>
            </a:extLst>
          </p:cNvPr>
          <p:cNvSpPr/>
          <p:nvPr/>
        </p:nvSpPr>
        <p:spPr bwMode="gray">
          <a:xfrm>
            <a:off x="7547551" y="3648266"/>
            <a:ext cx="4212267" cy="547894"/>
          </a:xfrm>
          <a:prstGeom prst="roundRect">
            <a:avLst>
              <a:gd name="adj" fmla="val 40728"/>
            </a:avLst>
          </a:prstGeom>
          <a:solidFill>
            <a:schemeClr val="accent1"/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TextBox 59">
            <a:extLst>
              <a:ext uri="{FF2B5EF4-FFF2-40B4-BE49-F238E27FC236}">
                <a16:creationId xmlns:a16="http://schemas.microsoft.com/office/drawing/2014/main" id="{AFB29DDD-BD5F-9256-D571-F42088BA6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006" y="3646248"/>
            <a:ext cx="41286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defRPr sz="180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</a:lstStyle>
          <a:p>
            <a:r>
              <a:rPr lang="zh-CN" altLang="en-US" sz="2800" dirty="0">
                <a:solidFill>
                  <a:schemeClr val="bg1">
                    <a:alpha val="2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功能介绍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0268EB0-C3F8-C374-B102-43C640F7D8B0}"/>
              </a:ext>
            </a:extLst>
          </p:cNvPr>
          <p:cNvSpPr/>
          <p:nvPr/>
        </p:nvSpPr>
        <p:spPr bwMode="gray">
          <a:xfrm>
            <a:off x="7547551" y="4635538"/>
            <a:ext cx="4212267" cy="547894"/>
          </a:xfrm>
          <a:prstGeom prst="roundRect">
            <a:avLst>
              <a:gd name="adj" fmla="val 40728"/>
            </a:avLst>
          </a:prstGeom>
          <a:solidFill>
            <a:schemeClr val="accent1"/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TextBox 59">
            <a:extLst>
              <a:ext uri="{FF2B5EF4-FFF2-40B4-BE49-F238E27FC236}">
                <a16:creationId xmlns:a16="http://schemas.microsoft.com/office/drawing/2014/main" id="{1BF4902E-63CE-E0E0-9A9C-CF88D3FAE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006" y="4621558"/>
            <a:ext cx="3454332" cy="523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defRPr sz="2800">
                <a:solidFill>
                  <a:schemeClr val="bg1">
                    <a:alpha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1">
                    <a:alpha val="20000"/>
                  </a:schemeClr>
                </a:solidFill>
                <a:sym typeface="+mn-lt"/>
              </a:rPr>
              <a:t>未来展望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6BE0242-88E6-E8AC-DA2E-1D31F9F75EC5}"/>
              </a:ext>
            </a:extLst>
          </p:cNvPr>
          <p:cNvGrpSpPr/>
          <p:nvPr/>
        </p:nvGrpSpPr>
        <p:grpSpPr>
          <a:xfrm>
            <a:off x="6710400" y="3636000"/>
            <a:ext cx="679490" cy="732635"/>
            <a:chOff x="965811" y="2174687"/>
            <a:chExt cx="704704" cy="732634"/>
          </a:xfrm>
          <a:solidFill>
            <a:schemeClr val="accent1"/>
          </a:solidFill>
        </p:grpSpPr>
        <p:sp>
          <p:nvSpPr>
            <p:cNvPr id="25" name="剪去单角的矩形 30">
              <a:extLst>
                <a:ext uri="{FF2B5EF4-FFF2-40B4-BE49-F238E27FC236}">
                  <a16:creationId xmlns:a16="http://schemas.microsoft.com/office/drawing/2014/main" id="{5C9FEB21-3B9C-9481-38A8-DEDDD803575C}"/>
                </a:ext>
              </a:extLst>
            </p:cNvPr>
            <p:cNvSpPr/>
            <p:nvPr/>
          </p:nvSpPr>
          <p:spPr>
            <a:xfrm flipV="1">
              <a:off x="981609" y="2187962"/>
              <a:ext cx="571500" cy="571500"/>
            </a:xfrm>
            <a:prstGeom prst="snip1Rect">
              <a:avLst>
                <a:gd name="adj" fmla="val 3163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kumimoji="1"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26" name="直线连接符 32">
              <a:extLst>
                <a:ext uri="{FF2B5EF4-FFF2-40B4-BE49-F238E27FC236}">
                  <a16:creationId xmlns:a16="http://schemas.microsoft.com/office/drawing/2014/main" id="{29B46959-AE80-B30C-98ED-578FA1240B7C}"/>
                </a:ext>
              </a:extLst>
            </p:cNvPr>
            <p:cNvCxnSpPr/>
            <p:nvPr/>
          </p:nvCxnSpPr>
          <p:spPr>
            <a:xfrm flipV="1">
              <a:off x="1210210" y="2447016"/>
              <a:ext cx="460305" cy="460305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F929E5C-0E16-F456-2D73-5BEB7AF92914}"/>
                </a:ext>
              </a:extLst>
            </p:cNvPr>
            <p:cNvSpPr txBox="1"/>
            <p:nvPr/>
          </p:nvSpPr>
          <p:spPr>
            <a:xfrm>
              <a:off x="965811" y="2174687"/>
              <a:ext cx="617115" cy="58477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1" lang="en-US" altLang="zh-CN" sz="3200" dirty="0">
                  <a:solidFill>
                    <a:srgbClr val="FFFFFF">
                      <a:alpha val="20000"/>
                    </a:srgbClr>
                  </a:solidFill>
                  <a:cs typeface="+mn-ea"/>
                  <a:sym typeface="+mn-lt"/>
                </a:rPr>
                <a:t>03</a:t>
              </a:r>
              <a:endParaRPr kumimoji="1" lang="zh-CN" altLang="en-US" sz="3200" dirty="0">
                <a:solidFill>
                  <a:srgbClr val="FFFFFF">
                    <a:alpha val="20000"/>
                  </a:srgb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7785AAC-FCB2-4303-9786-5085A9697F18}"/>
              </a:ext>
            </a:extLst>
          </p:cNvPr>
          <p:cNvGrpSpPr/>
          <p:nvPr/>
        </p:nvGrpSpPr>
        <p:grpSpPr>
          <a:xfrm>
            <a:off x="6710400" y="4615200"/>
            <a:ext cx="679490" cy="738993"/>
            <a:chOff x="965811" y="2168329"/>
            <a:chExt cx="704704" cy="738992"/>
          </a:xfrm>
          <a:solidFill>
            <a:schemeClr val="accent1"/>
          </a:solidFill>
        </p:grpSpPr>
        <p:sp>
          <p:nvSpPr>
            <p:cNvPr id="30" name="剪去单角的矩形 30">
              <a:extLst>
                <a:ext uri="{FF2B5EF4-FFF2-40B4-BE49-F238E27FC236}">
                  <a16:creationId xmlns:a16="http://schemas.microsoft.com/office/drawing/2014/main" id="{DE7BC9DC-EF87-5411-8E8B-1BFFB36508D9}"/>
                </a:ext>
              </a:extLst>
            </p:cNvPr>
            <p:cNvSpPr/>
            <p:nvPr/>
          </p:nvSpPr>
          <p:spPr>
            <a:xfrm flipV="1">
              <a:off x="981609" y="2187962"/>
              <a:ext cx="571500" cy="571500"/>
            </a:xfrm>
            <a:prstGeom prst="snip1Rect">
              <a:avLst>
                <a:gd name="adj" fmla="val 3163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kumimoji="1"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32" name="直线连接符 32">
              <a:extLst>
                <a:ext uri="{FF2B5EF4-FFF2-40B4-BE49-F238E27FC236}">
                  <a16:creationId xmlns:a16="http://schemas.microsoft.com/office/drawing/2014/main" id="{9BCC7D52-20B8-6343-B7E2-E559A67E95D6}"/>
                </a:ext>
              </a:extLst>
            </p:cNvPr>
            <p:cNvCxnSpPr/>
            <p:nvPr/>
          </p:nvCxnSpPr>
          <p:spPr>
            <a:xfrm flipV="1">
              <a:off x="1210210" y="2447016"/>
              <a:ext cx="460305" cy="460305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81EDDB87-373D-6D38-62CE-2B155A56B465}"/>
                </a:ext>
              </a:extLst>
            </p:cNvPr>
            <p:cNvSpPr txBox="1"/>
            <p:nvPr/>
          </p:nvSpPr>
          <p:spPr>
            <a:xfrm>
              <a:off x="965811" y="2168329"/>
              <a:ext cx="617115" cy="58477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1" lang="en-US" altLang="zh-CN" sz="3200" dirty="0">
                  <a:solidFill>
                    <a:srgbClr val="FFFFFF">
                      <a:alpha val="20000"/>
                    </a:srgbClr>
                  </a:solidFill>
                  <a:cs typeface="+mn-ea"/>
                  <a:sym typeface="+mn-lt"/>
                </a:rPr>
                <a:t>04</a:t>
              </a:r>
              <a:endParaRPr kumimoji="1" lang="zh-CN" altLang="en-US" sz="3200" dirty="0">
                <a:solidFill>
                  <a:srgbClr val="FFFFFF">
                    <a:alpha val="20000"/>
                  </a:srgb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95DA2991-361C-C16F-A6AC-BFD764F53C85}"/>
              </a:ext>
            </a:extLst>
          </p:cNvPr>
          <p:cNvGrpSpPr/>
          <p:nvPr/>
        </p:nvGrpSpPr>
        <p:grpSpPr>
          <a:xfrm>
            <a:off x="6710400" y="1677600"/>
            <a:ext cx="679490" cy="732635"/>
            <a:chOff x="965811" y="2174687"/>
            <a:chExt cx="704704" cy="732634"/>
          </a:xfrm>
          <a:solidFill>
            <a:schemeClr val="accent1"/>
          </a:solidFill>
        </p:grpSpPr>
        <p:sp>
          <p:nvSpPr>
            <p:cNvPr id="66" name="剪去单角的矩形 30">
              <a:extLst>
                <a:ext uri="{FF2B5EF4-FFF2-40B4-BE49-F238E27FC236}">
                  <a16:creationId xmlns:a16="http://schemas.microsoft.com/office/drawing/2014/main" id="{E3E6F456-4826-1167-9288-386102497DDB}"/>
                </a:ext>
              </a:extLst>
            </p:cNvPr>
            <p:cNvSpPr/>
            <p:nvPr/>
          </p:nvSpPr>
          <p:spPr>
            <a:xfrm flipV="1">
              <a:off x="981609" y="2187962"/>
              <a:ext cx="571500" cy="571500"/>
            </a:xfrm>
            <a:prstGeom prst="snip1Rect">
              <a:avLst>
                <a:gd name="adj" fmla="val 3163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kumimoji="1"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67" name="直线连接符 32">
              <a:extLst>
                <a:ext uri="{FF2B5EF4-FFF2-40B4-BE49-F238E27FC236}">
                  <a16:creationId xmlns:a16="http://schemas.microsoft.com/office/drawing/2014/main" id="{9BEA1D75-CC24-79C0-970A-EB039EB9D3BA}"/>
                </a:ext>
              </a:extLst>
            </p:cNvPr>
            <p:cNvCxnSpPr/>
            <p:nvPr/>
          </p:nvCxnSpPr>
          <p:spPr>
            <a:xfrm flipV="1">
              <a:off x="1210210" y="2447016"/>
              <a:ext cx="460305" cy="460305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ECB28811-3B23-CF1F-896B-7927AC0854AF}"/>
                </a:ext>
              </a:extLst>
            </p:cNvPr>
            <p:cNvSpPr txBox="1"/>
            <p:nvPr/>
          </p:nvSpPr>
          <p:spPr>
            <a:xfrm>
              <a:off x="965811" y="2174687"/>
              <a:ext cx="617115" cy="58477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kumimoji="1" sz="3200">
                  <a:solidFill>
                    <a:srgbClr val="FFFFFF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ym typeface="+mn-lt"/>
                </a:rPr>
                <a:t>01</a:t>
              </a:r>
              <a:endParaRPr lang="zh-CN" altLang="en-US" dirty="0"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692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68"/>
    </mc:Choice>
    <mc:Fallback xmlns="">
      <p:transition advTm="366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47D07-B15C-FFB9-E70C-FA2B135CE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C1D69FA-0B91-5D5D-A5CF-6D0A17033C1A}"/>
              </a:ext>
            </a:extLst>
          </p:cNvPr>
          <p:cNvSpPr/>
          <p:nvPr/>
        </p:nvSpPr>
        <p:spPr bwMode="gray">
          <a:xfrm>
            <a:off x="218364" y="825690"/>
            <a:ext cx="5831182" cy="368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770976-81A1-0CC2-E674-049D7A19A651}"/>
              </a:ext>
            </a:extLst>
          </p:cNvPr>
          <p:cNvSpPr/>
          <p:nvPr/>
        </p:nvSpPr>
        <p:spPr bwMode="gray">
          <a:xfrm>
            <a:off x="0" y="0"/>
            <a:ext cx="12192000" cy="55150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51B9EFD-86D2-F60A-19D3-5A649E6AF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4349" y="89838"/>
            <a:ext cx="1233020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defPPr>
              <a:defRPr lang="zh-CN"/>
            </a:defPPr>
            <a:lvl1pPr lvl="0">
              <a:defRPr sz="18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+mn-lt"/>
              </a:rPr>
              <a:t>项目概述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976F70-C36D-2407-8660-B5D130FD7669}"/>
              </a:ext>
            </a:extLst>
          </p:cNvPr>
          <p:cNvSpPr txBox="1"/>
          <p:nvPr/>
        </p:nvSpPr>
        <p:spPr>
          <a:xfrm>
            <a:off x="8538613" y="90460"/>
            <a:ext cx="1146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zh-CN" altLang="en-US" sz="1800" dirty="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开发历程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32F743-9128-0211-3559-4A2599E4EDA8}"/>
              </a:ext>
            </a:extLst>
          </p:cNvPr>
          <p:cNvSpPr txBox="1"/>
          <p:nvPr/>
        </p:nvSpPr>
        <p:spPr>
          <a:xfrm>
            <a:off x="9769304" y="99045"/>
            <a:ext cx="1156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zh-CN" altLang="en-US" sz="1800" dirty="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功能介绍</a:t>
            </a: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15B2CD12-A219-E12F-C12D-813EC9739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8385" y="94771"/>
            <a:ext cx="1210543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defRPr/>
            </a:pPr>
            <a:r>
              <a:rPr lang="zh-CN" altLang="en-US" sz="1800" dirty="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未来展望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38FEBBA-3501-2AF5-5E0C-53E0D22788C5}"/>
              </a:ext>
            </a:extLst>
          </p:cNvPr>
          <p:cNvCxnSpPr>
            <a:cxnSpLocks/>
          </p:cNvCxnSpPr>
          <p:nvPr/>
        </p:nvCxnSpPr>
        <p:spPr>
          <a:xfrm>
            <a:off x="8478582" y="-937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F6ABF75-1F53-D73C-EEE2-9C267C24AAFF}"/>
              </a:ext>
            </a:extLst>
          </p:cNvPr>
          <p:cNvCxnSpPr>
            <a:cxnSpLocks/>
          </p:cNvCxnSpPr>
          <p:nvPr/>
        </p:nvCxnSpPr>
        <p:spPr>
          <a:xfrm>
            <a:off x="9692700" y="-937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D2E65E2-1F02-8185-D14C-14DC143A57E4}"/>
              </a:ext>
            </a:extLst>
          </p:cNvPr>
          <p:cNvCxnSpPr>
            <a:cxnSpLocks/>
          </p:cNvCxnSpPr>
          <p:nvPr/>
        </p:nvCxnSpPr>
        <p:spPr>
          <a:xfrm>
            <a:off x="10925458" y="0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D2D77C9-72C5-6A4A-D828-69AECB4E0AD6}"/>
              </a:ext>
            </a:extLst>
          </p:cNvPr>
          <p:cNvCxnSpPr>
            <a:cxnSpLocks/>
          </p:cNvCxnSpPr>
          <p:nvPr/>
        </p:nvCxnSpPr>
        <p:spPr>
          <a:xfrm>
            <a:off x="7249701" y="7648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5A5AF6B-A7CE-0294-5B12-A45FADC20340}"/>
              </a:ext>
            </a:extLst>
          </p:cNvPr>
          <p:cNvCxnSpPr/>
          <p:nvPr/>
        </p:nvCxnSpPr>
        <p:spPr>
          <a:xfrm>
            <a:off x="7612643" y="482400"/>
            <a:ext cx="540000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9">
            <a:extLst>
              <a:ext uri="{FF2B5EF4-FFF2-40B4-BE49-F238E27FC236}">
                <a16:creationId xmlns:a16="http://schemas.microsoft.com/office/drawing/2014/main" id="{9ECC6315-3C99-7C01-B85A-FC0A135C7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99" y="44297"/>
            <a:ext cx="3832714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1.1</a:t>
            </a:r>
            <a:r>
              <a:rPr lang="zh-CN" altLang="en-US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 核心技术支撑平台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E348F68-2F18-B38A-F177-C60113E86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178" y="2917734"/>
            <a:ext cx="6262822" cy="3114576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isometricOffAxis1Right"/>
            <a:lightRig rig="threePt" dir="t"/>
          </a:scene3d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A7F7074-F40C-3C7B-9ECA-C12AEBB20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24" y="1130859"/>
            <a:ext cx="6209882" cy="2472892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isometricOffAxis1Right"/>
            <a:lightRig rig="threePt" dir="t"/>
          </a:scene3d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4A62F88D-49AF-2697-3A14-8BB9731DE017}"/>
              </a:ext>
            </a:extLst>
          </p:cNvPr>
          <p:cNvSpPr txBox="1"/>
          <p:nvPr/>
        </p:nvSpPr>
        <p:spPr>
          <a:xfrm>
            <a:off x="6320853" y="967813"/>
            <a:ext cx="5705723" cy="1689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  本项目基于高德地图开放平台构建核心位置服务能力。主要使用了高德的</a:t>
            </a:r>
            <a:r>
              <a:rPr lang="en-US" altLang="zh-CN" sz="18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AMapLocationClient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进行实时定位，</a:t>
            </a:r>
            <a:r>
              <a:rPr lang="en-US" altLang="zh-CN" sz="18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MapView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组件实现地图展示，</a:t>
            </a:r>
            <a:r>
              <a:rPr lang="en-US" altLang="zh-CN" sz="1800" dirty="0">
                <a:ea typeface="楷体" panose="02010609060101010101" pitchFamily="49" charset="-122"/>
              </a:rPr>
              <a:t>PoiSearch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提供周边搜索服务，</a:t>
            </a:r>
            <a:r>
              <a:rPr lang="en-US" altLang="zh-CN" sz="18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RouteSearch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实现多模式路线规划。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BE2D514-AC53-DCEB-3928-EFB3975BD1E0}"/>
              </a:ext>
            </a:extLst>
          </p:cNvPr>
          <p:cNvSpPr txBox="1"/>
          <p:nvPr/>
        </p:nvSpPr>
        <p:spPr>
          <a:xfrm>
            <a:off x="264818" y="4183106"/>
            <a:ext cx="5831182" cy="1701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  为了实现照片云端存储和实时位置共享功能，我选择了</a:t>
            </a:r>
            <a:r>
              <a:rPr lang="en-US" altLang="zh-CN" sz="1800" dirty="0">
                <a:ea typeface="楷体" panose="02010609060101010101" pitchFamily="49" charset="-122"/>
              </a:rPr>
              <a:t>LeanCloud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作为后端云服务平台。通过</a:t>
            </a:r>
            <a:r>
              <a:rPr lang="en-US" altLang="zh-CN" sz="1800" dirty="0">
                <a:ea typeface="楷体" panose="02010609060101010101" pitchFamily="49" charset="-122"/>
              </a:rPr>
              <a:t>LeanCloud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的数据存储服务，实现了</a:t>
            </a:r>
            <a:r>
              <a:rPr lang="en-US" altLang="zh-CN" sz="1800" dirty="0">
                <a:ea typeface="楷体" panose="02010609060101010101" pitchFamily="49" charset="-122"/>
              </a:rPr>
              <a:t>LocationPhotoCloud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照片云端备份，</a:t>
            </a:r>
            <a:r>
              <a:rPr lang="en-US" altLang="zh-CN" sz="1800" dirty="0">
                <a:ea typeface="楷体" panose="02010609060101010101" pitchFamily="49" charset="-122"/>
              </a:rPr>
              <a:t>LocationData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1800" dirty="0">
                <a:ea typeface="楷体" panose="02010609060101010101" pitchFamily="49" charset="-122"/>
              </a:rPr>
              <a:t>LocationShare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模型支撑实时位置共享。</a:t>
            </a:r>
          </a:p>
        </p:txBody>
      </p:sp>
    </p:spTree>
    <p:extLst>
      <p:ext uri="{BB962C8B-B14F-4D97-AF65-F5344CB8AC3E}">
        <p14:creationId xmlns:p14="http://schemas.microsoft.com/office/powerpoint/2010/main" val="234722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B6024-30E0-81E8-EE29-FF8427F6A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F4022AC-21CD-0261-1B15-A6D61B0626D2}"/>
              </a:ext>
            </a:extLst>
          </p:cNvPr>
          <p:cNvSpPr/>
          <p:nvPr/>
        </p:nvSpPr>
        <p:spPr bwMode="gray">
          <a:xfrm>
            <a:off x="218364" y="825690"/>
            <a:ext cx="5831182" cy="368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AutoShape 4" descr="资讯：马斯克的Neuralink将首颗大脑芯片植入人体，开启脑机接口新纪元-云恒技术">
            <a:extLst>
              <a:ext uri="{FF2B5EF4-FFF2-40B4-BE49-F238E27FC236}">
                <a16:creationId xmlns:a16="http://schemas.microsoft.com/office/drawing/2014/main" id="{14ED59D0-290A-82D8-6EAC-2042BF5E56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9A24C48-F0ED-7BE4-A8DD-469BBF2EBBBF}"/>
              </a:ext>
            </a:extLst>
          </p:cNvPr>
          <p:cNvSpPr/>
          <p:nvPr/>
        </p:nvSpPr>
        <p:spPr bwMode="gray">
          <a:xfrm>
            <a:off x="0" y="0"/>
            <a:ext cx="12192000" cy="55150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19" name="TextBox 59">
            <a:extLst>
              <a:ext uri="{FF2B5EF4-FFF2-40B4-BE49-F238E27FC236}">
                <a16:creationId xmlns:a16="http://schemas.microsoft.com/office/drawing/2014/main" id="{9B12B861-C292-04DD-F2D7-FE6831D99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4349" y="89838"/>
            <a:ext cx="1233020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defPPr>
              <a:defRPr lang="zh-CN"/>
            </a:defPPr>
            <a:lvl1pPr lvl="0">
              <a:defRPr sz="18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+mn-lt"/>
              </a:rPr>
              <a:t>项目概述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AFD75F3-F2A5-AFFA-3832-F8B72573B533}"/>
              </a:ext>
            </a:extLst>
          </p:cNvPr>
          <p:cNvSpPr txBox="1"/>
          <p:nvPr/>
        </p:nvSpPr>
        <p:spPr>
          <a:xfrm>
            <a:off x="8538613" y="90460"/>
            <a:ext cx="1146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zh-CN" altLang="en-US" sz="1800" dirty="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开发历程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DA4711F-F216-E7FF-EE9A-E8714F967C6F}"/>
              </a:ext>
            </a:extLst>
          </p:cNvPr>
          <p:cNvSpPr txBox="1"/>
          <p:nvPr/>
        </p:nvSpPr>
        <p:spPr>
          <a:xfrm>
            <a:off x="9769304" y="99045"/>
            <a:ext cx="1156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zh-CN" altLang="en-US" sz="1800" dirty="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功能介绍</a:t>
            </a:r>
          </a:p>
        </p:txBody>
      </p:sp>
      <p:sp>
        <p:nvSpPr>
          <p:cNvPr id="33" name="TextBox 59">
            <a:extLst>
              <a:ext uri="{FF2B5EF4-FFF2-40B4-BE49-F238E27FC236}">
                <a16:creationId xmlns:a16="http://schemas.microsoft.com/office/drawing/2014/main" id="{0D9E8BDB-B989-10B3-C862-7359B422F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8385" y="94771"/>
            <a:ext cx="1210543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defRPr/>
            </a:pPr>
            <a:r>
              <a:rPr lang="zh-CN" altLang="en-US" sz="1800" dirty="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未来展望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AC39243-A588-6340-D69D-7D8AF7488ED1}"/>
              </a:ext>
            </a:extLst>
          </p:cNvPr>
          <p:cNvCxnSpPr>
            <a:cxnSpLocks/>
          </p:cNvCxnSpPr>
          <p:nvPr/>
        </p:nvCxnSpPr>
        <p:spPr>
          <a:xfrm>
            <a:off x="8478582" y="-937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5E164AD5-5298-6BD1-380B-8AA893725BE3}"/>
              </a:ext>
            </a:extLst>
          </p:cNvPr>
          <p:cNvCxnSpPr>
            <a:cxnSpLocks/>
          </p:cNvCxnSpPr>
          <p:nvPr/>
        </p:nvCxnSpPr>
        <p:spPr>
          <a:xfrm>
            <a:off x="9692700" y="-937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479D4E1-AFE2-5DCE-1BE5-52447F6CA8F1}"/>
              </a:ext>
            </a:extLst>
          </p:cNvPr>
          <p:cNvCxnSpPr>
            <a:cxnSpLocks/>
          </p:cNvCxnSpPr>
          <p:nvPr/>
        </p:nvCxnSpPr>
        <p:spPr>
          <a:xfrm>
            <a:off x="10925458" y="0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CC0AFDD0-5F9C-5C06-998F-39787BCB7FF7}"/>
              </a:ext>
            </a:extLst>
          </p:cNvPr>
          <p:cNvCxnSpPr>
            <a:cxnSpLocks/>
          </p:cNvCxnSpPr>
          <p:nvPr/>
        </p:nvCxnSpPr>
        <p:spPr>
          <a:xfrm>
            <a:off x="7249701" y="7648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F74017DC-636A-C167-C2F6-273752071D55}"/>
              </a:ext>
            </a:extLst>
          </p:cNvPr>
          <p:cNvCxnSpPr/>
          <p:nvPr/>
        </p:nvCxnSpPr>
        <p:spPr>
          <a:xfrm>
            <a:off x="7612643" y="482400"/>
            <a:ext cx="540000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59">
            <a:extLst>
              <a:ext uri="{FF2B5EF4-FFF2-40B4-BE49-F238E27FC236}">
                <a16:creationId xmlns:a16="http://schemas.microsoft.com/office/drawing/2014/main" id="{098A8F55-58A6-2E51-3554-09FF8BE4B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99" y="44297"/>
            <a:ext cx="3832714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1.2</a:t>
            </a:r>
            <a:r>
              <a:rPr lang="zh-CN" altLang="en-US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 项目成果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CBDE852D-F122-69D5-ADE5-F254D8F14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883" y="804312"/>
            <a:ext cx="2350466" cy="524937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41D4D92E-1FDA-CE53-18DF-87C600F84393}"/>
              </a:ext>
            </a:extLst>
          </p:cNvPr>
          <p:cNvSpPr txBox="1"/>
          <p:nvPr/>
        </p:nvSpPr>
        <p:spPr>
          <a:xfrm>
            <a:off x="316719" y="5447533"/>
            <a:ext cx="4332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个主要</a:t>
            </a:r>
            <a:r>
              <a:rPr lang="en-US" altLang="zh-CN" sz="18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Activity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类，</a:t>
            </a:r>
            <a:r>
              <a:rPr lang="en-US" altLang="zh-CN" sz="18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个数据模型类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38B4739A-C719-70F2-6EFC-E28D62E76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19" y="804312"/>
            <a:ext cx="3009900" cy="34290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C170D188-01AC-02D2-9C98-EE8E55D3394E}"/>
              </a:ext>
            </a:extLst>
          </p:cNvPr>
          <p:cNvSpPr txBox="1"/>
          <p:nvPr/>
        </p:nvSpPr>
        <p:spPr>
          <a:xfrm>
            <a:off x="7284350" y="1072103"/>
            <a:ext cx="4914578" cy="4713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项目主要实现了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四个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核心模块：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基础定位：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获取实时位置并在地图上显示，是其他模块的基础。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拍照记录：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可拍照记录当前所在位置，结果可在历史记录中查看并上传至云端。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 周边搜索：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可进行周边地点搜索，并提供路线导航。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位置分享：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支持文本分享和点对点的实时位置共享。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AE116664-D55B-A337-2760-997DD52C5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939" y="1684218"/>
            <a:ext cx="3028032" cy="347333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7240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B25EF-D1C4-3012-E33F-036B2C215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94CD5880-8C45-B91A-6596-2ECE5C7171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35" r="28196"/>
          <a:stretch/>
        </p:blipFill>
        <p:spPr>
          <a:xfrm>
            <a:off x="0" y="0"/>
            <a:ext cx="6045958" cy="6858000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D5982137-37D4-88EC-3F1D-E68A39A79131}"/>
              </a:ext>
            </a:extLst>
          </p:cNvPr>
          <p:cNvSpPr/>
          <p:nvPr/>
        </p:nvSpPr>
        <p:spPr bwMode="gray">
          <a:xfrm>
            <a:off x="0" y="0"/>
            <a:ext cx="6045958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7117274-6EBA-7A3C-15F6-5405A1BB02BD}"/>
              </a:ext>
            </a:extLst>
          </p:cNvPr>
          <p:cNvSpPr txBox="1"/>
          <p:nvPr/>
        </p:nvSpPr>
        <p:spPr>
          <a:xfrm>
            <a:off x="1512586" y="3625064"/>
            <a:ext cx="2494846" cy="769439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kumimoji="1" lang="en-US" altLang="zh-CN" sz="4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33000"/>
                    </a:prstClr>
                  </a:outerShdw>
                </a:effectLst>
                <a:cs typeface="+mn-ea"/>
                <a:sym typeface="+mn-lt"/>
              </a:rPr>
              <a:t>PART  02</a:t>
            </a:r>
            <a:endParaRPr kumimoji="1" lang="zh-CN" altLang="en-US" sz="44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33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90952CA-5B5B-DDDF-E553-A459055CB17C}"/>
              </a:ext>
            </a:extLst>
          </p:cNvPr>
          <p:cNvSpPr txBox="1"/>
          <p:nvPr/>
        </p:nvSpPr>
        <p:spPr>
          <a:xfrm>
            <a:off x="1115170" y="2325019"/>
            <a:ext cx="41206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600" b="1" dirty="0">
                <a:solidFill>
                  <a:schemeClr val="bg1"/>
                </a:solidFill>
              </a:rPr>
              <a:t>第二部分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ECE48FC-C924-979A-C38F-5D2F794383D5}"/>
              </a:ext>
            </a:extLst>
          </p:cNvPr>
          <p:cNvGrpSpPr/>
          <p:nvPr/>
        </p:nvGrpSpPr>
        <p:grpSpPr>
          <a:xfrm>
            <a:off x="528600" y="2114180"/>
            <a:ext cx="4490398" cy="2528549"/>
            <a:chOff x="528600" y="2114180"/>
            <a:chExt cx="4490398" cy="2528549"/>
          </a:xfrm>
        </p:grpSpPr>
        <p:cxnSp>
          <p:nvCxnSpPr>
            <p:cNvPr id="43" name="直线连接符 42">
              <a:extLst>
                <a:ext uri="{FF2B5EF4-FFF2-40B4-BE49-F238E27FC236}">
                  <a16:creationId xmlns:a16="http://schemas.microsoft.com/office/drawing/2014/main" id="{5BA7C90E-F382-2C87-9917-26AC6669E6A7}"/>
                </a:ext>
              </a:extLst>
            </p:cNvPr>
            <p:cNvCxnSpPr/>
            <p:nvPr/>
          </p:nvCxnSpPr>
          <p:spPr>
            <a:xfrm flipV="1">
              <a:off x="528600" y="2117027"/>
              <a:ext cx="4462818" cy="66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>
              <a:extLst>
                <a:ext uri="{FF2B5EF4-FFF2-40B4-BE49-F238E27FC236}">
                  <a16:creationId xmlns:a16="http://schemas.microsoft.com/office/drawing/2014/main" id="{2767D9F6-3E4F-2DE5-D0CC-9D0CE7BA2F9F}"/>
                </a:ext>
              </a:extLst>
            </p:cNvPr>
            <p:cNvCxnSpPr/>
            <p:nvPr/>
          </p:nvCxnSpPr>
          <p:spPr>
            <a:xfrm>
              <a:off x="4404849" y="2114180"/>
              <a:ext cx="614149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F4FC92DF-97E6-7893-B31F-503FBF26165C}"/>
                </a:ext>
              </a:extLst>
            </p:cNvPr>
            <p:cNvGrpSpPr/>
            <p:nvPr/>
          </p:nvGrpSpPr>
          <p:grpSpPr>
            <a:xfrm>
              <a:off x="528600" y="4636091"/>
              <a:ext cx="4462818" cy="6638"/>
              <a:chOff x="528600" y="4636091"/>
              <a:chExt cx="4462818" cy="6638"/>
            </a:xfrm>
          </p:grpSpPr>
          <p:cxnSp>
            <p:nvCxnSpPr>
              <p:cNvPr id="46" name="直线连接符 45">
                <a:extLst>
                  <a:ext uri="{FF2B5EF4-FFF2-40B4-BE49-F238E27FC236}">
                    <a16:creationId xmlns:a16="http://schemas.microsoft.com/office/drawing/2014/main" id="{D2AE3BCF-9418-6590-BC86-745E3EA2AF97}"/>
                  </a:ext>
                </a:extLst>
              </p:cNvPr>
              <p:cNvCxnSpPr/>
              <p:nvPr/>
            </p:nvCxnSpPr>
            <p:spPr>
              <a:xfrm flipV="1">
                <a:off x="528600" y="4636091"/>
                <a:ext cx="4462818" cy="66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符 48">
                <a:extLst>
                  <a:ext uri="{FF2B5EF4-FFF2-40B4-BE49-F238E27FC236}">
                    <a16:creationId xmlns:a16="http://schemas.microsoft.com/office/drawing/2014/main" id="{883C2AA0-E35A-E429-11E8-7882FE77C624}"/>
                  </a:ext>
                </a:extLst>
              </p:cNvPr>
              <p:cNvCxnSpPr/>
              <p:nvPr/>
            </p:nvCxnSpPr>
            <p:spPr>
              <a:xfrm>
                <a:off x="528600" y="4636091"/>
                <a:ext cx="614149" cy="0"/>
              </a:xfrm>
              <a:prstGeom prst="line">
                <a:avLst/>
              </a:prstGeom>
              <a:ln w="63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520495-1B36-384A-5891-47E7F4036DDD}"/>
              </a:ext>
            </a:extLst>
          </p:cNvPr>
          <p:cNvGrpSpPr/>
          <p:nvPr/>
        </p:nvGrpSpPr>
        <p:grpSpPr>
          <a:xfrm>
            <a:off x="6552057" y="174883"/>
            <a:ext cx="2383236" cy="460306"/>
            <a:chOff x="6305104" y="85550"/>
            <a:chExt cx="2769743" cy="505098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147D5136-2690-9AEB-9B1A-461223494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2991" t="10262" r="5663" b="60627"/>
            <a:stretch/>
          </p:blipFill>
          <p:spPr>
            <a:xfrm>
              <a:off x="6305104" y="85550"/>
              <a:ext cx="1142896" cy="460306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D9CFFE93-58C1-4FA2-0990-6936242C3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489" t="12824" r="12346" b="59729"/>
            <a:stretch/>
          </p:blipFill>
          <p:spPr>
            <a:xfrm>
              <a:off x="7374885" y="90816"/>
              <a:ext cx="1699962" cy="499832"/>
            </a:xfrm>
            <a:prstGeom prst="rect">
              <a:avLst/>
            </a:prstGeom>
          </p:spPr>
        </p:pic>
      </p:grp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2BE08A9F-6F02-3373-23F3-AF2B9B121F05}"/>
              </a:ext>
            </a:extLst>
          </p:cNvPr>
          <p:cNvCxnSpPr>
            <a:cxnSpLocks/>
          </p:cNvCxnSpPr>
          <p:nvPr/>
        </p:nvCxnSpPr>
        <p:spPr>
          <a:xfrm>
            <a:off x="6045958" y="405036"/>
            <a:ext cx="4185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885F9F63-9A84-0142-8C35-4596653F050A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8935293" y="405036"/>
            <a:ext cx="3256707" cy="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59">
            <a:extLst>
              <a:ext uri="{FF2B5EF4-FFF2-40B4-BE49-F238E27FC236}">
                <a16:creationId xmlns:a16="http://schemas.microsoft.com/office/drawing/2014/main" id="{243AFECB-282E-8B01-C8BE-A7E658B42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006" y="2650530"/>
            <a:ext cx="34543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defRPr sz="2800">
                <a:solidFill>
                  <a:schemeClr val="bg1">
                    <a:alpha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+mn-lt"/>
              </a:rPr>
              <a:t>开发历程</a:t>
            </a:r>
          </a:p>
          <a:p>
            <a:endParaRPr lang="zh-CN" altLang="en-US" dirty="0">
              <a:solidFill>
                <a:schemeClr val="bg1">
                  <a:alpha val="20000"/>
                </a:schemeClr>
              </a:solidFill>
              <a:sym typeface="+mn-lt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E7557017-CB13-628D-B280-DDDA7D401F66}"/>
              </a:ext>
            </a:extLst>
          </p:cNvPr>
          <p:cNvSpPr/>
          <p:nvPr/>
        </p:nvSpPr>
        <p:spPr bwMode="gray">
          <a:xfrm>
            <a:off x="7547551" y="3648266"/>
            <a:ext cx="4212267" cy="547894"/>
          </a:xfrm>
          <a:prstGeom prst="roundRect">
            <a:avLst>
              <a:gd name="adj" fmla="val 40728"/>
            </a:avLst>
          </a:prstGeom>
          <a:solidFill>
            <a:schemeClr val="accent1"/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TextBox 59">
            <a:extLst>
              <a:ext uri="{FF2B5EF4-FFF2-40B4-BE49-F238E27FC236}">
                <a16:creationId xmlns:a16="http://schemas.microsoft.com/office/drawing/2014/main" id="{D6E7CA2D-33E3-FE28-F5AE-EE6F878879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006" y="3646248"/>
            <a:ext cx="41286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defRPr sz="180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</a:lstStyle>
          <a:p>
            <a:r>
              <a:rPr lang="zh-CN" altLang="en-US" sz="2800" dirty="0">
                <a:solidFill>
                  <a:schemeClr val="bg1">
                    <a:alpha val="2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功能介绍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3C9DD1CE-2132-0F63-37A9-30CB505E78E3}"/>
              </a:ext>
            </a:extLst>
          </p:cNvPr>
          <p:cNvSpPr/>
          <p:nvPr/>
        </p:nvSpPr>
        <p:spPr bwMode="gray">
          <a:xfrm>
            <a:off x="7547551" y="4635538"/>
            <a:ext cx="4212267" cy="547894"/>
          </a:xfrm>
          <a:prstGeom prst="roundRect">
            <a:avLst>
              <a:gd name="adj" fmla="val 40728"/>
            </a:avLst>
          </a:prstGeom>
          <a:solidFill>
            <a:schemeClr val="accent1"/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TextBox 59">
            <a:extLst>
              <a:ext uri="{FF2B5EF4-FFF2-40B4-BE49-F238E27FC236}">
                <a16:creationId xmlns:a16="http://schemas.microsoft.com/office/drawing/2014/main" id="{1B17573E-64B2-A929-8F38-EDB148247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006" y="4621558"/>
            <a:ext cx="3454332" cy="523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defRPr sz="2800">
                <a:solidFill>
                  <a:schemeClr val="bg1">
                    <a:alpha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1">
                    <a:alpha val="20000"/>
                  </a:schemeClr>
                </a:solidFill>
                <a:sym typeface="+mn-lt"/>
              </a:rPr>
              <a:t>未来展望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7A8C223-2C6A-6FCD-50B5-403FF53F9BAA}"/>
              </a:ext>
            </a:extLst>
          </p:cNvPr>
          <p:cNvGrpSpPr/>
          <p:nvPr/>
        </p:nvGrpSpPr>
        <p:grpSpPr>
          <a:xfrm>
            <a:off x="6710400" y="3636000"/>
            <a:ext cx="679490" cy="732635"/>
            <a:chOff x="965811" y="2174687"/>
            <a:chExt cx="704704" cy="732634"/>
          </a:xfrm>
          <a:solidFill>
            <a:schemeClr val="accent1"/>
          </a:solidFill>
        </p:grpSpPr>
        <p:sp>
          <p:nvSpPr>
            <p:cNvPr id="45" name="剪去单角的矩形 30">
              <a:extLst>
                <a:ext uri="{FF2B5EF4-FFF2-40B4-BE49-F238E27FC236}">
                  <a16:creationId xmlns:a16="http://schemas.microsoft.com/office/drawing/2014/main" id="{89B2B64E-AD5A-C4CB-3F87-945691377099}"/>
                </a:ext>
              </a:extLst>
            </p:cNvPr>
            <p:cNvSpPr/>
            <p:nvPr/>
          </p:nvSpPr>
          <p:spPr>
            <a:xfrm flipV="1">
              <a:off x="981609" y="2187962"/>
              <a:ext cx="571500" cy="571500"/>
            </a:xfrm>
            <a:prstGeom prst="snip1Rect">
              <a:avLst>
                <a:gd name="adj" fmla="val 3163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kumimoji="1"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47" name="直线连接符 32">
              <a:extLst>
                <a:ext uri="{FF2B5EF4-FFF2-40B4-BE49-F238E27FC236}">
                  <a16:creationId xmlns:a16="http://schemas.microsoft.com/office/drawing/2014/main" id="{12F373C6-0536-710E-E720-BF2FECADE27B}"/>
                </a:ext>
              </a:extLst>
            </p:cNvPr>
            <p:cNvCxnSpPr/>
            <p:nvPr/>
          </p:nvCxnSpPr>
          <p:spPr>
            <a:xfrm flipV="1">
              <a:off x="1210210" y="2447016"/>
              <a:ext cx="460305" cy="460305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9572ACB3-FC37-45AA-FBEA-8EB943CDB911}"/>
                </a:ext>
              </a:extLst>
            </p:cNvPr>
            <p:cNvSpPr txBox="1"/>
            <p:nvPr/>
          </p:nvSpPr>
          <p:spPr>
            <a:xfrm>
              <a:off x="965811" y="2174687"/>
              <a:ext cx="617115" cy="58477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1" lang="en-US" altLang="zh-CN" sz="3200" dirty="0">
                  <a:solidFill>
                    <a:srgbClr val="FFFFFF">
                      <a:alpha val="20000"/>
                    </a:srgbClr>
                  </a:solidFill>
                  <a:cs typeface="+mn-ea"/>
                  <a:sym typeface="+mn-lt"/>
                </a:rPr>
                <a:t>03</a:t>
              </a:r>
              <a:endParaRPr kumimoji="1" lang="zh-CN" altLang="en-US" sz="3200" dirty="0">
                <a:solidFill>
                  <a:srgbClr val="FFFFFF">
                    <a:alpha val="20000"/>
                  </a:srgb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67F6F9AC-3C1B-5056-E256-F207206461D4}"/>
              </a:ext>
            </a:extLst>
          </p:cNvPr>
          <p:cNvGrpSpPr/>
          <p:nvPr/>
        </p:nvGrpSpPr>
        <p:grpSpPr>
          <a:xfrm>
            <a:off x="6710400" y="4615200"/>
            <a:ext cx="679490" cy="738993"/>
            <a:chOff x="965811" y="2168329"/>
            <a:chExt cx="704704" cy="738992"/>
          </a:xfrm>
          <a:solidFill>
            <a:schemeClr val="accent1"/>
          </a:solidFill>
        </p:grpSpPr>
        <p:sp>
          <p:nvSpPr>
            <p:cNvPr id="57" name="剪去单角的矩形 30">
              <a:extLst>
                <a:ext uri="{FF2B5EF4-FFF2-40B4-BE49-F238E27FC236}">
                  <a16:creationId xmlns:a16="http://schemas.microsoft.com/office/drawing/2014/main" id="{B0174055-617C-FB8A-0028-2CC87F5B94BA}"/>
                </a:ext>
              </a:extLst>
            </p:cNvPr>
            <p:cNvSpPr/>
            <p:nvPr/>
          </p:nvSpPr>
          <p:spPr>
            <a:xfrm flipV="1">
              <a:off x="981609" y="2187962"/>
              <a:ext cx="571500" cy="571500"/>
            </a:xfrm>
            <a:prstGeom prst="snip1Rect">
              <a:avLst>
                <a:gd name="adj" fmla="val 3163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kumimoji="1"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60" name="直线连接符 32">
              <a:extLst>
                <a:ext uri="{FF2B5EF4-FFF2-40B4-BE49-F238E27FC236}">
                  <a16:creationId xmlns:a16="http://schemas.microsoft.com/office/drawing/2014/main" id="{BF16072C-5C84-E2B2-5687-FA613873109D}"/>
                </a:ext>
              </a:extLst>
            </p:cNvPr>
            <p:cNvCxnSpPr/>
            <p:nvPr/>
          </p:nvCxnSpPr>
          <p:spPr>
            <a:xfrm flipV="1">
              <a:off x="1210210" y="2447016"/>
              <a:ext cx="460305" cy="460305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E38CE70-B4D9-9FDD-60A6-DF20D886AA7E}"/>
                </a:ext>
              </a:extLst>
            </p:cNvPr>
            <p:cNvSpPr txBox="1"/>
            <p:nvPr/>
          </p:nvSpPr>
          <p:spPr>
            <a:xfrm>
              <a:off x="965811" y="2168329"/>
              <a:ext cx="617115" cy="58477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1" lang="en-US" altLang="zh-CN" sz="3200" dirty="0">
                  <a:solidFill>
                    <a:srgbClr val="FFFFFF">
                      <a:alpha val="20000"/>
                    </a:srgbClr>
                  </a:solidFill>
                  <a:cs typeface="+mn-ea"/>
                  <a:sym typeface="+mn-lt"/>
                </a:rPr>
                <a:t>04</a:t>
              </a:r>
              <a:endParaRPr kumimoji="1" lang="zh-CN" altLang="en-US" sz="3200" dirty="0">
                <a:solidFill>
                  <a:srgbClr val="FFFFFF">
                    <a:alpha val="20000"/>
                  </a:srgb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B159F378-CD2E-7333-5BC2-A989A5C236EE}"/>
              </a:ext>
            </a:extLst>
          </p:cNvPr>
          <p:cNvGrpSpPr/>
          <p:nvPr/>
        </p:nvGrpSpPr>
        <p:grpSpPr>
          <a:xfrm>
            <a:off x="6710400" y="2623729"/>
            <a:ext cx="679490" cy="732635"/>
            <a:chOff x="965811" y="2174687"/>
            <a:chExt cx="704704" cy="732634"/>
          </a:xfrm>
          <a:solidFill>
            <a:schemeClr val="accent1"/>
          </a:solidFill>
        </p:grpSpPr>
        <p:sp>
          <p:nvSpPr>
            <p:cNvPr id="68" name="剪去单角的矩形 30">
              <a:extLst>
                <a:ext uri="{FF2B5EF4-FFF2-40B4-BE49-F238E27FC236}">
                  <a16:creationId xmlns:a16="http://schemas.microsoft.com/office/drawing/2014/main" id="{B3C56900-2559-F350-42AD-8770A3FF5453}"/>
                </a:ext>
              </a:extLst>
            </p:cNvPr>
            <p:cNvSpPr/>
            <p:nvPr/>
          </p:nvSpPr>
          <p:spPr>
            <a:xfrm flipV="1">
              <a:off x="981609" y="2187962"/>
              <a:ext cx="571500" cy="571500"/>
            </a:xfrm>
            <a:prstGeom prst="snip1Rect">
              <a:avLst>
                <a:gd name="adj" fmla="val 3163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kumimoji="1"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69" name="直线连接符 32">
              <a:extLst>
                <a:ext uri="{FF2B5EF4-FFF2-40B4-BE49-F238E27FC236}">
                  <a16:creationId xmlns:a16="http://schemas.microsoft.com/office/drawing/2014/main" id="{726F02ED-19C9-F7FB-2A85-56DBFD43584D}"/>
                </a:ext>
              </a:extLst>
            </p:cNvPr>
            <p:cNvCxnSpPr/>
            <p:nvPr/>
          </p:nvCxnSpPr>
          <p:spPr>
            <a:xfrm flipV="1">
              <a:off x="1210210" y="2447016"/>
              <a:ext cx="460305" cy="460305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1C074AE4-726A-8617-7EAD-B5BBE2132DE0}"/>
                </a:ext>
              </a:extLst>
            </p:cNvPr>
            <p:cNvSpPr txBox="1"/>
            <p:nvPr/>
          </p:nvSpPr>
          <p:spPr>
            <a:xfrm>
              <a:off x="965811" y="2174687"/>
              <a:ext cx="617115" cy="58477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1" lang="en-US" altLang="zh-CN" sz="3200" dirty="0">
                  <a:solidFill>
                    <a:srgbClr val="FFFFFF"/>
                  </a:solidFill>
                  <a:cs typeface="+mn-ea"/>
                  <a:sym typeface="+mn-lt"/>
                </a:rPr>
                <a:t>02</a:t>
              </a:r>
              <a:endParaRPr kumimoji="1" lang="zh-CN" altLang="en-US" sz="32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3BF24330-0B65-6FD0-C38D-3A33CF0A2E36}"/>
              </a:ext>
            </a:extLst>
          </p:cNvPr>
          <p:cNvGrpSpPr/>
          <p:nvPr/>
        </p:nvGrpSpPr>
        <p:grpSpPr>
          <a:xfrm>
            <a:off x="7547551" y="2650530"/>
            <a:ext cx="4212267" cy="551791"/>
            <a:chOff x="7617098" y="1699167"/>
            <a:chExt cx="3782195" cy="551791"/>
          </a:xfrm>
        </p:grpSpPr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74BA9E9F-F260-7C84-37E6-B156E02AAA52}"/>
                </a:ext>
              </a:extLst>
            </p:cNvPr>
            <p:cNvSpPr/>
            <p:nvPr/>
          </p:nvSpPr>
          <p:spPr bwMode="gray">
            <a:xfrm>
              <a:off x="7617098" y="1703064"/>
              <a:ext cx="3782195" cy="547894"/>
            </a:xfrm>
            <a:prstGeom prst="roundRect">
              <a:avLst>
                <a:gd name="adj" fmla="val 407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none" rtlCol="0" anchor="ctr">
              <a:flatTx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TextBox 59">
              <a:extLst>
                <a:ext uri="{FF2B5EF4-FFF2-40B4-BE49-F238E27FC236}">
                  <a16:creationId xmlns:a16="http://schemas.microsoft.com/office/drawing/2014/main" id="{188155B2-59C6-5D55-7473-0491B951C1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2930" y="1699167"/>
              <a:ext cx="3101645" cy="523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8" tIns="45719" rIns="91438" bIns="45719">
              <a:spAutoFit/>
            </a:bodyPr>
            <a:lstStyle>
              <a:defPPr>
                <a:defRPr lang="zh-CN"/>
              </a:defPPr>
              <a:lvl1pPr lvl="0">
                <a:defRPr sz="28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defRPr>
              </a:lvl1pPr>
              <a:lvl2pPr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ym typeface="+mn-lt"/>
                </a:rPr>
                <a:t>开发历程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96454437-E469-DC79-93C4-71FC861374EC}"/>
              </a:ext>
            </a:extLst>
          </p:cNvPr>
          <p:cNvGrpSpPr/>
          <p:nvPr/>
        </p:nvGrpSpPr>
        <p:grpSpPr>
          <a:xfrm>
            <a:off x="7535466" y="1660588"/>
            <a:ext cx="4212267" cy="561874"/>
            <a:chOff x="7617098" y="1689084"/>
            <a:chExt cx="3782195" cy="561874"/>
          </a:xfrm>
        </p:grpSpPr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6B3838D5-C831-EEBD-166E-0A08DD2BF3ED}"/>
                </a:ext>
              </a:extLst>
            </p:cNvPr>
            <p:cNvSpPr/>
            <p:nvPr/>
          </p:nvSpPr>
          <p:spPr bwMode="gray">
            <a:xfrm>
              <a:off x="7617098" y="1703064"/>
              <a:ext cx="3782195" cy="547894"/>
            </a:xfrm>
            <a:prstGeom prst="roundRect">
              <a:avLst>
                <a:gd name="adj" fmla="val 407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none" rtlCol="0" anchor="ctr">
              <a:flatTx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TextBox 59">
              <a:extLst>
                <a:ext uri="{FF2B5EF4-FFF2-40B4-BE49-F238E27FC236}">
                  <a16:creationId xmlns:a16="http://schemas.microsoft.com/office/drawing/2014/main" id="{24F12AAD-87C5-4308-07C7-8A59E7CAFD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03781" y="1689084"/>
              <a:ext cx="166551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>
                <a:defRPr sz="2800">
                  <a:solidFill>
                    <a:schemeClr val="bg1">
                      <a:alpha val="2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ym typeface="+mn-lt"/>
                </a:rPr>
                <a:t>项目概述</a:t>
              </a: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CABE9D30-F41F-CECE-9D07-9DA836036CAA}"/>
              </a:ext>
            </a:extLst>
          </p:cNvPr>
          <p:cNvGrpSpPr/>
          <p:nvPr/>
        </p:nvGrpSpPr>
        <p:grpSpPr>
          <a:xfrm>
            <a:off x="6710400" y="1677600"/>
            <a:ext cx="672289" cy="732635"/>
            <a:chOff x="973279" y="2174687"/>
            <a:chExt cx="697236" cy="732634"/>
          </a:xfrm>
          <a:solidFill>
            <a:schemeClr val="accent1"/>
          </a:solidFill>
        </p:grpSpPr>
        <p:sp>
          <p:nvSpPr>
            <p:cNvPr id="78" name="剪去单角的矩形 30">
              <a:extLst>
                <a:ext uri="{FF2B5EF4-FFF2-40B4-BE49-F238E27FC236}">
                  <a16:creationId xmlns:a16="http://schemas.microsoft.com/office/drawing/2014/main" id="{886BB162-135B-D57C-1E7C-5461BD68CCDC}"/>
                </a:ext>
              </a:extLst>
            </p:cNvPr>
            <p:cNvSpPr/>
            <p:nvPr/>
          </p:nvSpPr>
          <p:spPr>
            <a:xfrm flipV="1">
              <a:off x="981609" y="2187962"/>
              <a:ext cx="571500" cy="571500"/>
            </a:xfrm>
            <a:prstGeom prst="snip1Rect">
              <a:avLst>
                <a:gd name="adj" fmla="val 3163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kumimoji="1"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79" name="直线连接符 32">
              <a:extLst>
                <a:ext uri="{FF2B5EF4-FFF2-40B4-BE49-F238E27FC236}">
                  <a16:creationId xmlns:a16="http://schemas.microsoft.com/office/drawing/2014/main" id="{8BD79B40-9754-6D37-68E6-A86080B01711}"/>
                </a:ext>
              </a:extLst>
            </p:cNvPr>
            <p:cNvCxnSpPr/>
            <p:nvPr/>
          </p:nvCxnSpPr>
          <p:spPr>
            <a:xfrm flipV="1">
              <a:off x="1210210" y="2447016"/>
              <a:ext cx="460305" cy="460305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2C31CE71-2D53-F208-1885-61FED67B45B0}"/>
                </a:ext>
              </a:extLst>
            </p:cNvPr>
            <p:cNvSpPr txBox="1"/>
            <p:nvPr/>
          </p:nvSpPr>
          <p:spPr>
            <a:xfrm>
              <a:off x="973279" y="2174687"/>
              <a:ext cx="617115" cy="58477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1" lang="en-US" altLang="zh-CN" sz="3200" dirty="0">
                  <a:solidFill>
                    <a:srgbClr val="FFFFFF">
                      <a:alpha val="20000"/>
                    </a:srgbClr>
                  </a:solidFill>
                  <a:cs typeface="+mn-ea"/>
                  <a:sym typeface="+mn-lt"/>
                </a:rPr>
                <a:t>01</a:t>
              </a:r>
              <a:endParaRPr kumimoji="1" lang="zh-CN" altLang="en-US" sz="3200" dirty="0">
                <a:solidFill>
                  <a:srgbClr val="FFFFFF">
                    <a:alpha val="20000"/>
                  </a:srgb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300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68"/>
    </mc:Choice>
    <mc:Fallback xmlns="">
      <p:transition advTm="366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5445C-B968-B17B-BE54-9FB922723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171BC84-2A92-AB4D-E740-3265F53C1B65}"/>
              </a:ext>
            </a:extLst>
          </p:cNvPr>
          <p:cNvSpPr/>
          <p:nvPr/>
        </p:nvSpPr>
        <p:spPr bwMode="gray">
          <a:xfrm>
            <a:off x="218364" y="825690"/>
            <a:ext cx="5831182" cy="368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431722F-8B5F-67BB-7588-1764E18E0698}"/>
              </a:ext>
            </a:extLst>
          </p:cNvPr>
          <p:cNvSpPr/>
          <p:nvPr/>
        </p:nvSpPr>
        <p:spPr bwMode="gray">
          <a:xfrm>
            <a:off x="0" y="0"/>
            <a:ext cx="12192000" cy="55150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30" name="TextBox 59">
            <a:extLst>
              <a:ext uri="{FF2B5EF4-FFF2-40B4-BE49-F238E27FC236}">
                <a16:creationId xmlns:a16="http://schemas.microsoft.com/office/drawing/2014/main" id="{80BB2C87-4E58-BCA6-A208-5FFD47A9C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4349" y="89838"/>
            <a:ext cx="1233020" cy="369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defRPr sz="180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项目概述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95960A6-93AC-D158-4FB3-1507EB59276E}"/>
              </a:ext>
            </a:extLst>
          </p:cNvPr>
          <p:cNvSpPr txBox="1"/>
          <p:nvPr/>
        </p:nvSpPr>
        <p:spPr>
          <a:xfrm>
            <a:off x="8538613" y="90460"/>
            <a:ext cx="11464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defPPr>
              <a:defRPr lang="zh-CN"/>
            </a:defPPr>
            <a:lvl1pPr lvl="0">
              <a:defRPr sz="18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+mn-lt"/>
              </a:rPr>
              <a:t>开发历程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8EC0D31-1458-7D01-35A3-EE32DEAF8D13}"/>
              </a:ext>
            </a:extLst>
          </p:cNvPr>
          <p:cNvSpPr txBox="1"/>
          <p:nvPr/>
        </p:nvSpPr>
        <p:spPr>
          <a:xfrm>
            <a:off x="9731002" y="99045"/>
            <a:ext cx="1156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zh-CN" altLang="en-US" sz="1800" dirty="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功能介绍</a:t>
            </a:r>
          </a:p>
        </p:txBody>
      </p:sp>
      <p:sp>
        <p:nvSpPr>
          <p:cNvPr id="44" name="TextBox 59">
            <a:extLst>
              <a:ext uri="{FF2B5EF4-FFF2-40B4-BE49-F238E27FC236}">
                <a16:creationId xmlns:a16="http://schemas.microsoft.com/office/drawing/2014/main" id="{025ECF99-AE34-BAAD-6A23-FA621F1B8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8385" y="94771"/>
            <a:ext cx="1210543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defRPr/>
            </a:pPr>
            <a:r>
              <a:rPr lang="zh-CN" altLang="en-US" sz="1800" dirty="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未来展望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C8C49A24-0553-887A-06E1-B5C6E9C9492E}"/>
              </a:ext>
            </a:extLst>
          </p:cNvPr>
          <p:cNvCxnSpPr>
            <a:cxnSpLocks/>
          </p:cNvCxnSpPr>
          <p:nvPr/>
        </p:nvCxnSpPr>
        <p:spPr>
          <a:xfrm>
            <a:off x="8478582" y="-937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AD8F1219-F590-2B10-1B57-C1228385B9B2}"/>
              </a:ext>
            </a:extLst>
          </p:cNvPr>
          <p:cNvCxnSpPr>
            <a:cxnSpLocks/>
          </p:cNvCxnSpPr>
          <p:nvPr/>
        </p:nvCxnSpPr>
        <p:spPr>
          <a:xfrm>
            <a:off x="9692700" y="-937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E1C9853F-AA00-E377-8668-092AF34180AC}"/>
              </a:ext>
            </a:extLst>
          </p:cNvPr>
          <p:cNvCxnSpPr>
            <a:cxnSpLocks/>
          </p:cNvCxnSpPr>
          <p:nvPr/>
        </p:nvCxnSpPr>
        <p:spPr>
          <a:xfrm>
            <a:off x="10925458" y="0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C759333D-C7AF-42EC-DAFC-DCF96CB2B6EB}"/>
              </a:ext>
            </a:extLst>
          </p:cNvPr>
          <p:cNvCxnSpPr>
            <a:cxnSpLocks/>
          </p:cNvCxnSpPr>
          <p:nvPr/>
        </p:nvCxnSpPr>
        <p:spPr>
          <a:xfrm>
            <a:off x="7249701" y="7648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3EB968A-3339-CE82-61EF-25975477851B}"/>
              </a:ext>
            </a:extLst>
          </p:cNvPr>
          <p:cNvCxnSpPr/>
          <p:nvPr/>
        </p:nvCxnSpPr>
        <p:spPr>
          <a:xfrm>
            <a:off x="8838535" y="482400"/>
            <a:ext cx="540000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59">
            <a:extLst>
              <a:ext uri="{FF2B5EF4-FFF2-40B4-BE49-F238E27FC236}">
                <a16:creationId xmlns:a16="http://schemas.microsoft.com/office/drawing/2014/main" id="{1D78DF2D-6A58-BCBC-4922-E24A24B39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99" y="44297"/>
            <a:ext cx="3832714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2.1</a:t>
            </a:r>
            <a:r>
              <a:rPr lang="zh-CN" altLang="en-US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 技术路线</a:t>
            </a:r>
          </a:p>
        </p:txBody>
      </p:sp>
      <p:graphicFrame>
        <p:nvGraphicFramePr>
          <p:cNvPr id="51" name="表格 50">
            <a:extLst>
              <a:ext uri="{FF2B5EF4-FFF2-40B4-BE49-F238E27FC236}">
                <a16:creationId xmlns:a16="http://schemas.microsoft.com/office/drawing/2014/main" id="{0A0CECB9-7D63-4ADF-6540-79F2BB711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196867"/>
              </p:ext>
            </p:extLst>
          </p:nvPr>
        </p:nvGraphicFramePr>
        <p:xfrm>
          <a:off x="667693" y="1829188"/>
          <a:ext cx="6155623" cy="3683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7167">
                  <a:extLst>
                    <a:ext uri="{9D8B030D-6E8A-4147-A177-3AD203B41FA5}">
                      <a16:colId xmlns:a16="http://schemas.microsoft.com/office/drawing/2014/main" val="3888812458"/>
                    </a:ext>
                  </a:extLst>
                </a:gridCol>
                <a:gridCol w="2540779">
                  <a:extLst>
                    <a:ext uri="{9D8B030D-6E8A-4147-A177-3AD203B41FA5}">
                      <a16:colId xmlns:a16="http://schemas.microsoft.com/office/drawing/2014/main" val="3806119961"/>
                    </a:ext>
                  </a:extLst>
                </a:gridCol>
                <a:gridCol w="2297677">
                  <a:extLst>
                    <a:ext uri="{9D8B030D-6E8A-4147-A177-3AD203B41FA5}">
                      <a16:colId xmlns:a16="http://schemas.microsoft.com/office/drawing/2014/main" val="439048127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sz="14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技术组件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sz="1400" kern="1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版本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sz="14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说明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92439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Android SDK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1400" kern="100" dirty="0">
                          <a:effectLst/>
                        </a:rPr>
                        <a:t>compileSdk 33,targetSdk 33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sz="1400" kern="100" dirty="0">
                          <a:effectLst/>
                        </a:rPr>
                        <a:t>最低支持 </a:t>
                      </a:r>
                      <a:r>
                        <a:rPr lang="en-US" sz="1400" kern="100" dirty="0">
                          <a:effectLst/>
                        </a:rPr>
                        <a:t>API 21 (Android 5.0)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917224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1400" kern="100" dirty="0">
                          <a:effectLst/>
                        </a:rPr>
                        <a:t>Gradle Plugin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sz="1400" kern="100">
                          <a:effectLst/>
                        </a:rPr>
                        <a:t>标准</a:t>
                      </a:r>
                      <a:r>
                        <a:rPr lang="en-US" sz="1400" kern="100">
                          <a:effectLst/>
                        </a:rPr>
                        <a:t>Android</a:t>
                      </a:r>
                      <a:r>
                        <a:rPr lang="zh-CN" sz="1400" kern="100">
                          <a:effectLst/>
                        </a:rPr>
                        <a:t>应用插件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sz="1400" kern="100">
                          <a:effectLst/>
                        </a:rPr>
                        <a:t>支持</a:t>
                      </a:r>
                      <a:r>
                        <a:rPr lang="en-US" sz="1400" kern="100">
                          <a:effectLst/>
                        </a:rPr>
                        <a:t>Java 8</a:t>
                      </a:r>
                      <a:r>
                        <a:rPr lang="zh-CN" sz="1400" kern="100">
                          <a:effectLst/>
                        </a:rPr>
                        <a:t>语法特性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740601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sz="14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高德地图</a:t>
                      </a:r>
                      <a:r>
                        <a:rPr lang="en-US" sz="1400" kern="100" dirty="0">
                          <a:effectLst/>
                        </a:rPr>
                        <a:t>SDK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1400" kern="100" dirty="0">
                          <a:effectLst/>
                        </a:rPr>
                        <a:t>AMap3DMap_10.1.300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1400" kern="100" dirty="0">
                          <a:effectLst/>
                        </a:rPr>
                        <a:t>3D</a:t>
                      </a:r>
                      <a:r>
                        <a:rPr lang="zh-CN" sz="1400" kern="100" dirty="0">
                          <a:effectLst/>
                        </a:rPr>
                        <a:t>地图显示、定位、搜索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695875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sz="14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高德定位</a:t>
                      </a:r>
                      <a:r>
                        <a:rPr lang="en-US" sz="1400" kern="100" dirty="0">
                          <a:effectLst/>
                        </a:rPr>
                        <a:t>SDK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AMapLocation_6.4.9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sz="1400" kern="100">
                          <a:effectLst/>
                        </a:rPr>
                        <a:t>高精度定位服务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9401475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sz="14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高德搜索</a:t>
                      </a:r>
                      <a:r>
                        <a:rPr lang="en-US" sz="1400" kern="100" dirty="0">
                          <a:effectLst/>
                        </a:rPr>
                        <a:t>SDK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AMapSearch_9.7.4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POI</a:t>
                      </a:r>
                      <a:r>
                        <a:rPr lang="zh-CN" sz="1400" kern="100">
                          <a:effectLst/>
                        </a:rPr>
                        <a:t>搜索、路线规划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6465348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1400" kern="100" dirty="0">
                          <a:effectLst/>
                        </a:rPr>
                        <a:t>LeanCloud SDK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storage-android:8.2.28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sz="1400" kern="100" dirty="0">
                          <a:effectLst/>
                        </a:rPr>
                        <a:t>云端数据存储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491007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Material Design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1.4.0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sz="1400" kern="100" dirty="0">
                          <a:effectLst/>
                        </a:rPr>
                        <a:t>现代化</a:t>
                      </a:r>
                      <a:r>
                        <a:rPr lang="en-US" sz="1400" kern="100" dirty="0">
                          <a:effectLst/>
                        </a:rPr>
                        <a:t>UI</a:t>
                      </a:r>
                      <a:r>
                        <a:rPr lang="zh-CN" sz="1400" kern="100" dirty="0">
                          <a:effectLst/>
                        </a:rPr>
                        <a:t>组件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628118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Gson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2.10.1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JSON</a:t>
                      </a:r>
                      <a:r>
                        <a:rPr lang="zh-CN" sz="1400" kern="100">
                          <a:effectLst/>
                        </a:rPr>
                        <a:t>数据解析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331119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RxJava</a:t>
                      </a:r>
                      <a:endParaRPr lang="zh-CN" sz="1200" kern="10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1400" kern="100" dirty="0">
                          <a:effectLst/>
                        </a:rPr>
                        <a:t>2.2.21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sz="1400" kern="100" dirty="0">
                          <a:effectLst/>
                        </a:rPr>
                        <a:t>异步编程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43935486"/>
                  </a:ext>
                </a:extLst>
              </a:tr>
            </a:tbl>
          </a:graphicData>
        </a:graphic>
      </p:graphicFrame>
      <p:sp>
        <p:nvSpPr>
          <p:cNvPr id="53" name="文本框 52">
            <a:extLst>
              <a:ext uri="{FF2B5EF4-FFF2-40B4-BE49-F238E27FC236}">
                <a16:creationId xmlns:a16="http://schemas.microsoft.com/office/drawing/2014/main" id="{961F07EF-914B-DF96-E39F-DF846E3E5B06}"/>
              </a:ext>
            </a:extLst>
          </p:cNvPr>
          <p:cNvSpPr txBox="1"/>
          <p:nvPr/>
        </p:nvSpPr>
        <p:spPr>
          <a:xfrm>
            <a:off x="667693" y="945702"/>
            <a:ext cx="68820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本项目的技术栈如下表所示。技术流程图如右图所示。</a:t>
            </a: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1399C13F-67E5-A463-F6AD-FDCEACCC7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14" y="931297"/>
            <a:ext cx="3752007" cy="521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3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D9B7A-3121-E2AC-4B61-DC894AD92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4574176-A98F-F508-3261-222B7C72CE04}"/>
              </a:ext>
            </a:extLst>
          </p:cNvPr>
          <p:cNvSpPr/>
          <p:nvPr/>
        </p:nvSpPr>
        <p:spPr bwMode="gray">
          <a:xfrm>
            <a:off x="218364" y="825690"/>
            <a:ext cx="5831182" cy="368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D7898E9-447B-B3BE-95CD-5991F7C19AA6}"/>
              </a:ext>
            </a:extLst>
          </p:cNvPr>
          <p:cNvSpPr/>
          <p:nvPr/>
        </p:nvSpPr>
        <p:spPr bwMode="gray">
          <a:xfrm>
            <a:off x="0" y="0"/>
            <a:ext cx="12192000" cy="55150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3" name="TextBox 59">
            <a:extLst>
              <a:ext uri="{FF2B5EF4-FFF2-40B4-BE49-F238E27FC236}">
                <a16:creationId xmlns:a16="http://schemas.microsoft.com/office/drawing/2014/main" id="{231B65BC-F4C0-0809-7B21-203BC2135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4349" y="89838"/>
            <a:ext cx="1233020" cy="369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defRPr sz="180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项目概述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3EDEF6-11AF-691F-1562-C8CFD9FA2493}"/>
              </a:ext>
            </a:extLst>
          </p:cNvPr>
          <p:cNvSpPr txBox="1"/>
          <p:nvPr/>
        </p:nvSpPr>
        <p:spPr>
          <a:xfrm>
            <a:off x="8538613" y="90460"/>
            <a:ext cx="11464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defPPr>
              <a:defRPr lang="zh-CN"/>
            </a:defPPr>
            <a:lvl1pPr lvl="0">
              <a:defRPr sz="18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+mn-lt"/>
              </a:rPr>
              <a:t>开发历程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7EFB32-486D-E8B0-0101-382B406FD8BC}"/>
              </a:ext>
            </a:extLst>
          </p:cNvPr>
          <p:cNvSpPr txBox="1"/>
          <p:nvPr/>
        </p:nvSpPr>
        <p:spPr>
          <a:xfrm>
            <a:off x="9731002" y="99045"/>
            <a:ext cx="1156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zh-CN" altLang="en-US" sz="1800" dirty="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功能介绍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E4E3FC7-3300-32C0-2534-05195E15A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8385" y="94771"/>
            <a:ext cx="1210543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defRPr/>
            </a:pPr>
            <a:r>
              <a:rPr lang="zh-CN" altLang="en-US" sz="1800" dirty="0">
                <a:solidFill>
                  <a:schemeClr val="bg1">
                    <a:alpha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未来展望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2945B36-AD1E-1806-CAC5-85B6E016A407}"/>
              </a:ext>
            </a:extLst>
          </p:cNvPr>
          <p:cNvCxnSpPr>
            <a:cxnSpLocks/>
          </p:cNvCxnSpPr>
          <p:nvPr/>
        </p:nvCxnSpPr>
        <p:spPr>
          <a:xfrm>
            <a:off x="8478582" y="-937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C896F68-8157-66E8-1766-44304D00355D}"/>
              </a:ext>
            </a:extLst>
          </p:cNvPr>
          <p:cNvCxnSpPr>
            <a:cxnSpLocks/>
          </p:cNvCxnSpPr>
          <p:nvPr/>
        </p:nvCxnSpPr>
        <p:spPr>
          <a:xfrm>
            <a:off x="9692700" y="-937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3F69EC4-BE94-6918-4C1A-589F6C5E1920}"/>
              </a:ext>
            </a:extLst>
          </p:cNvPr>
          <p:cNvCxnSpPr>
            <a:cxnSpLocks/>
          </p:cNvCxnSpPr>
          <p:nvPr/>
        </p:nvCxnSpPr>
        <p:spPr>
          <a:xfrm>
            <a:off x="10925458" y="0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8093A4F-52BA-FFC1-9BDB-92C984900914}"/>
              </a:ext>
            </a:extLst>
          </p:cNvPr>
          <p:cNvCxnSpPr>
            <a:cxnSpLocks/>
          </p:cNvCxnSpPr>
          <p:nvPr/>
        </p:nvCxnSpPr>
        <p:spPr>
          <a:xfrm>
            <a:off x="7249701" y="7648"/>
            <a:ext cx="0" cy="552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8B5AD45-C1F4-2B9A-D735-5C3A5CBBBBB9}"/>
              </a:ext>
            </a:extLst>
          </p:cNvPr>
          <p:cNvCxnSpPr/>
          <p:nvPr/>
        </p:nvCxnSpPr>
        <p:spPr>
          <a:xfrm>
            <a:off x="8838535" y="482400"/>
            <a:ext cx="540000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9">
            <a:extLst>
              <a:ext uri="{FF2B5EF4-FFF2-40B4-BE49-F238E27FC236}">
                <a16:creationId xmlns:a16="http://schemas.microsoft.com/office/drawing/2014/main" id="{2CFB5D0B-B2EC-5E60-86F3-6681D748D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99" y="44297"/>
            <a:ext cx="3832714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2.2</a:t>
            </a:r>
            <a:r>
              <a:rPr lang="zh-CN" altLang="en-US" sz="2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ea"/>
                <a:sym typeface="+mn-lt"/>
              </a:rPr>
              <a:t> 开发时间轴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B44A03-86D2-B042-A9E7-3F9C6459CE90}"/>
              </a:ext>
            </a:extLst>
          </p:cNvPr>
          <p:cNvSpPr txBox="1"/>
          <p:nvPr/>
        </p:nvSpPr>
        <p:spPr>
          <a:xfrm>
            <a:off x="1026856" y="1621567"/>
            <a:ext cx="241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阶段一：基础定位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42F336A-43B9-5064-C5B9-FEC63BC7AA81}"/>
              </a:ext>
            </a:extLst>
          </p:cNvPr>
          <p:cNvSpPr/>
          <p:nvPr/>
        </p:nvSpPr>
        <p:spPr>
          <a:xfrm>
            <a:off x="5170905" y="3447154"/>
            <a:ext cx="1854201" cy="30636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alpha val="0"/>
                    <a:lumMod val="100000"/>
                  </a:schemeClr>
                </a:gs>
                <a:gs pos="13000">
                  <a:schemeClr val="accent1">
                    <a:alpha val="0"/>
                  </a:schemeClr>
                </a:gs>
                <a:gs pos="90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0435822-3F60-4DF2-A229-673D0B0CC984}"/>
              </a:ext>
            </a:extLst>
          </p:cNvPr>
          <p:cNvSpPr/>
          <p:nvPr/>
        </p:nvSpPr>
        <p:spPr>
          <a:xfrm>
            <a:off x="3349881" y="3151400"/>
            <a:ext cx="5496250" cy="908140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alpha val="0"/>
                    <a:lumMod val="100000"/>
                  </a:schemeClr>
                </a:gs>
                <a:gs pos="64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5B6869C-0C0E-196D-EEE4-B6C78F4E8D2F}"/>
              </a:ext>
            </a:extLst>
          </p:cNvPr>
          <p:cNvSpPr/>
          <p:nvPr/>
        </p:nvSpPr>
        <p:spPr>
          <a:xfrm>
            <a:off x="1267079" y="2820722"/>
            <a:ext cx="9661854" cy="1596420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alpha val="0"/>
                    <a:lumMod val="100000"/>
                  </a:schemeClr>
                </a:gs>
                <a:gs pos="64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4C1A545-0551-E392-2853-C5CB5A8F430A}"/>
              </a:ext>
            </a:extLst>
          </p:cNvPr>
          <p:cNvSpPr/>
          <p:nvPr/>
        </p:nvSpPr>
        <p:spPr>
          <a:xfrm>
            <a:off x="2663859" y="4104239"/>
            <a:ext cx="192505" cy="1925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00FF6A8-83A7-0195-D1E4-CA6BEFEE7ABB}"/>
              </a:ext>
            </a:extLst>
          </p:cNvPr>
          <p:cNvSpPr/>
          <p:nvPr/>
        </p:nvSpPr>
        <p:spPr>
          <a:xfrm>
            <a:off x="6018020" y="4326846"/>
            <a:ext cx="192505" cy="1925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90B0359-615F-9CF4-5A44-52B5809404EF}"/>
              </a:ext>
            </a:extLst>
          </p:cNvPr>
          <p:cNvSpPr/>
          <p:nvPr/>
        </p:nvSpPr>
        <p:spPr>
          <a:xfrm>
            <a:off x="9362560" y="4104239"/>
            <a:ext cx="192505" cy="1925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A87D521-B39C-A3A7-D420-384254F74EFF}"/>
              </a:ext>
            </a:extLst>
          </p:cNvPr>
          <p:cNvSpPr txBox="1"/>
          <p:nvPr/>
        </p:nvSpPr>
        <p:spPr>
          <a:xfrm>
            <a:off x="1231461" y="4417142"/>
            <a:ext cx="30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80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阶段二：拍照记录功能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C6FE009-EC37-4EC2-85E6-33FE2FC73F33}"/>
              </a:ext>
            </a:extLst>
          </p:cNvPr>
          <p:cNvSpPr txBox="1"/>
          <p:nvPr/>
        </p:nvSpPr>
        <p:spPr>
          <a:xfrm>
            <a:off x="4377451" y="4611684"/>
            <a:ext cx="341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80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阶段三：历史记录与云端上传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1193115-871E-4302-9235-26140EEA4614}"/>
              </a:ext>
            </a:extLst>
          </p:cNvPr>
          <p:cNvSpPr txBox="1"/>
          <p:nvPr/>
        </p:nvSpPr>
        <p:spPr>
          <a:xfrm>
            <a:off x="4457700" y="798433"/>
            <a:ext cx="3289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开发时间轴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E5BE335-FCCE-EED3-903F-0C62E64ED96E}"/>
              </a:ext>
            </a:extLst>
          </p:cNvPr>
          <p:cNvSpPr/>
          <p:nvPr/>
        </p:nvSpPr>
        <p:spPr>
          <a:xfrm>
            <a:off x="5862609" y="1408871"/>
            <a:ext cx="47639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D36E2AA-A47C-BCAE-F9ED-9CB9084A0518}"/>
              </a:ext>
            </a:extLst>
          </p:cNvPr>
          <p:cNvSpPr txBox="1"/>
          <p:nvPr/>
        </p:nvSpPr>
        <p:spPr>
          <a:xfrm>
            <a:off x="1290630" y="2026335"/>
            <a:ext cx="1890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80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高德地图集成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kern="1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GPS</a:t>
            </a:r>
            <a:r>
              <a:rPr lang="zh-CN" altLang="en-US" dirty="0">
                <a:solidFill>
                  <a:schemeClr val="tx1"/>
                </a:solidFill>
              </a:rPr>
              <a:t>定位服务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地图显示与交互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96BDC56-D1D5-3E36-9E11-19458121BC4D}"/>
              </a:ext>
            </a:extLst>
          </p:cNvPr>
          <p:cNvSpPr txBox="1"/>
          <p:nvPr/>
        </p:nvSpPr>
        <p:spPr>
          <a:xfrm>
            <a:off x="1638984" y="4804818"/>
            <a:ext cx="2242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80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相机调用与拍照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位置信息自动记录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本地数据存储设计</a:t>
            </a: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8886181E-1DE0-96EB-AA2F-8E7826DC9EFA}"/>
              </a:ext>
            </a:extLst>
          </p:cNvPr>
          <p:cNvSpPr/>
          <p:nvPr/>
        </p:nvSpPr>
        <p:spPr>
          <a:xfrm>
            <a:off x="2139553" y="3039790"/>
            <a:ext cx="192505" cy="1925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1D99A675-5AF8-E7D3-AFEB-60F2F5E950ED}"/>
              </a:ext>
            </a:extLst>
          </p:cNvPr>
          <p:cNvSpPr/>
          <p:nvPr/>
        </p:nvSpPr>
        <p:spPr>
          <a:xfrm>
            <a:off x="9407499" y="2965944"/>
            <a:ext cx="192505" cy="1925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3F7D3888-4377-2429-FDEA-75C34B3D49AA}"/>
              </a:ext>
            </a:extLst>
          </p:cNvPr>
          <p:cNvSpPr txBox="1"/>
          <p:nvPr/>
        </p:nvSpPr>
        <p:spPr>
          <a:xfrm>
            <a:off x="4952481" y="4964792"/>
            <a:ext cx="2323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80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历史记录界面设计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kern="1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LeanCloud</a:t>
            </a:r>
            <a:r>
              <a:rPr lang="zh-CN" altLang="en-US" dirty="0">
                <a:solidFill>
                  <a:schemeClr val="tx1"/>
                </a:solidFill>
              </a:rPr>
              <a:t>集成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照片云端上传功能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8F62343-563E-295C-3C24-34A33D78DDBA}"/>
              </a:ext>
            </a:extLst>
          </p:cNvPr>
          <p:cNvSpPr txBox="1"/>
          <p:nvPr/>
        </p:nvSpPr>
        <p:spPr>
          <a:xfrm>
            <a:off x="8073569" y="4454816"/>
            <a:ext cx="276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80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阶段四：周边搜索与导航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3A1D5521-8FE8-829A-CE35-AEBD0328E994}"/>
              </a:ext>
            </a:extLst>
          </p:cNvPr>
          <p:cNvSpPr txBox="1"/>
          <p:nvPr/>
        </p:nvSpPr>
        <p:spPr>
          <a:xfrm>
            <a:off x="8456124" y="4861822"/>
            <a:ext cx="1998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80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en-US" altLang="zh-CN" kern="1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POI</a:t>
            </a:r>
            <a:r>
              <a:rPr lang="zh-CN" altLang="en-US" dirty="0">
                <a:solidFill>
                  <a:schemeClr val="tx1"/>
                </a:solidFill>
              </a:rPr>
              <a:t>搜索功能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多模式路线规划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导航界面开发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6987F7D-6E08-3F88-E1AB-864AAC38EE1F}"/>
              </a:ext>
            </a:extLst>
          </p:cNvPr>
          <p:cNvSpPr txBox="1"/>
          <p:nvPr/>
        </p:nvSpPr>
        <p:spPr>
          <a:xfrm>
            <a:off x="8179864" y="1621567"/>
            <a:ext cx="264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80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阶段五：位置分享功能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AFC79A48-3700-4BA7-CFAA-D12B0D301559}"/>
              </a:ext>
            </a:extLst>
          </p:cNvPr>
          <p:cNvSpPr txBox="1"/>
          <p:nvPr/>
        </p:nvSpPr>
        <p:spPr>
          <a:xfrm>
            <a:off x="8429823" y="1984433"/>
            <a:ext cx="2147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80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文本分享实现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实时位置共享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安全机制设计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E253BDB2-1DE5-AE84-1A9F-9981B3600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46" y="159077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7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EA7B-43F6-663F-612F-8134EFFDB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D659487D-C000-85E6-FFEF-606ED3C7A3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35" r="28196"/>
          <a:stretch/>
        </p:blipFill>
        <p:spPr>
          <a:xfrm>
            <a:off x="0" y="0"/>
            <a:ext cx="6045958" cy="6858000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C8B77B88-325C-321B-CF24-61C3A36B3C3D}"/>
              </a:ext>
            </a:extLst>
          </p:cNvPr>
          <p:cNvSpPr/>
          <p:nvPr/>
        </p:nvSpPr>
        <p:spPr bwMode="gray">
          <a:xfrm>
            <a:off x="0" y="0"/>
            <a:ext cx="6045958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AF0DEF6-45A1-487A-D25B-C52BABD6E3C1}"/>
              </a:ext>
            </a:extLst>
          </p:cNvPr>
          <p:cNvSpPr txBox="1"/>
          <p:nvPr/>
        </p:nvSpPr>
        <p:spPr>
          <a:xfrm>
            <a:off x="1512586" y="3646248"/>
            <a:ext cx="2494846" cy="769439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defRPr/>
            </a:pPr>
            <a:r>
              <a:rPr kumimoji="1" lang="en-US" altLang="zh-CN" sz="4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33000"/>
                    </a:prstClr>
                  </a:outerShdw>
                </a:effectLst>
                <a:cs typeface="+mn-ea"/>
                <a:sym typeface="+mn-lt"/>
              </a:rPr>
              <a:t>PART  03</a:t>
            </a:r>
            <a:endParaRPr kumimoji="1" lang="zh-CN" altLang="en-US" sz="44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33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DD3A663-7F94-789D-CDB9-9770B6735B7B}"/>
              </a:ext>
            </a:extLst>
          </p:cNvPr>
          <p:cNvSpPr txBox="1"/>
          <p:nvPr/>
        </p:nvSpPr>
        <p:spPr>
          <a:xfrm>
            <a:off x="1115170" y="2325019"/>
            <a:ext cx="41206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600" b="1" dirty="0">
                <a:solidFill>
                  <a:schemeClr val="bg1"/>
                </a:solidFill>
              </a:rPr>
              <a:t>第三部分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50F9A15-7E3A-2BBB-0D10-7FBA6D5A9A20}"/>
              </a:ext>
            </a:extLst>
          </p:cNvPr>
          <p:cNvGrpSpPr/>
          <p:nvPr/>
        </p:nvGrpSpPr>
        <p:grpSpPr>
          <a:xfrm>
            <a:off x="528600" y="2114180"/>
            <a:ext cx="4490398" cy="2528549"/>
            <a:chOff x="528600" y="2114180"/>
            <a:chExt cx="4490398" cy="2528549"/>
          </a:xfrm>
        </p:grpSpPr>
        <p:cxnSp>
          <p:nvCxnSpPr>
            <p:cNvPr id="43" name="直线连接符 42">
              <a:extLst>
                <a:ext uri="{FF2B5EF4-FFF2-40B4-BE49-F238E27FC236}">
                  <a16:creationId xmlns:a16="http://schemas.microsoft.com/office/drawing/2014/main" id="{0537D67B-D324-AFC7-6A8C-7F71AA6C4A58}"/>
                </a:ext>
              </a:extLst>
            </p:cNvPr>
            <p:cNvCxnSpPr/>
            <p:nvPr/>
          </p:nvCxnSpPr>
          <p:spPr>
            <a:xfrm flipV="1">
              <a:off x="528600" y="2117027"/>
              <a:ext cx="4462818" cy="66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>
              <a:extLst>
                <a:ext uri="{FF2B5EF4-FFF2-40B4-BE49-F238E27FC236}">
                  <a16:creationId xmlns:a16="http://schemas.microsoft.com/office/drawing/2014/main" id="{E3CAF858-2DFD-7D70-5C3B-DB9B45DC4EC7}"/>
                </a:ext>
              </a:extLst>
            </p:cNvPr>
            <p:cNvCxnSpPr/>
            <p:nvPr/>
          </p:nvCxnSpPr>
          <p:spPr>
            <a:xfrm>
              <a:off x="4404849" y="2114180"/>
              <a:ext cx="614149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947323F9-99A3-862D-28AF-7FAABBD21310}"/>
                </a:ext>
              </a:extLst>
            </p:cNvPr>
            <p:cNvGrpSpPr/>
            <p:nvPr/>
          </p:nvGrpSpPr>
          <p:grpSpPr>
            <a:xfrm>
              <a:off x="528600" y="4636091"/>
              <a:ext cx="4462818" cy="6638"/>
              <a:chOff x="528600" y="4636091"/>
              <a:chExt cx="4462818" cy="6638"/>
            </a:xfrm>
          </p:grpSpPr>
          <p:cxnSp>
            <p:nvCxnSpPr>
              <p:cNvPr id="46" name="直线连接符 45">
                <a:extLst>
                  <a:ext uri="{FF2B5EF4-FFF2-40B4-BE49-F238E27FC236}">
                    <a16:creationId xmlns:a16="http://schemas.microsoft.com/office/drawing/2014/main" id="{A5439AE4-57B9-AF89-9580-B1EBC08C001B}"/>
                  </a:ext>
                </a:extLst>
              </p:cNvPr>
              <p:cNvCxnSpPr/>
              <p:nvPr/>
            </p:nvCxnSpPr>
            <p:spPr>
              <a:xfrm flipV="1">
                <a:off x="528600" y="4636091"/>
                <a:ext cx="4462818" cy="66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符 48">
                <a:extLst>
                  <a:ext uri="{FF2B5EF4-FFF2-40B4-BE49-F238E27FC236}">
                    <a16:creationId xmlns:a16="http://schemas.microsoft.com/office/drawing/2014/main" id="{8E4BBD67-42B5-45B3-D9F8-814F577B3732}"/>
                  </a:ext>
                </a:extLst>
              </p:cNvPr>
              <p:cNvCxnSpPr/>
              <p:nvPr/>
            </p:nvCxnSpPr>
            <p:spPr>
              <a:xfrm>
                <a:off x="528600" y="4636091"/>
                <a:ext cx="614149" cy="0"/>
              </a:xfrm>
              <a:prstGeom prst="line">
                <a:avLst/>
              </a:prstGeom>
              <a:ln w="63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6C588F5A-BDB6-CBAA-54DE-6F6B4DDFBA3D}"/>
              </a:ext>
            </a:extLst>
          </p:cNvPr>
          <p:cNvGrpSpPr/>
          <p:nvPr/>
        </p:nvGrpSpPr>
        <p:grpSpPr>
          <a:xfrm>
            <a:off x="6552057" y="174883"/>
            <a:ext cx="2383236" cy="460306"/>
            <a:chOff x="6305104" y="85550"/>
            <a:chExt cx="2769743" cy="505098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992C3895-6DFC-39F9-C888-D42DF0151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2991" t="10262" r="5663" b="60627"/>
            <a:stretch/>
          </p:blipFill>
          <p:spPr>
            <a:xfrm>
              <a:off x="6305104" y="85550"/>
              <a:ext cx="1142896" cy="460306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EA00082A-6937-7A65-4048-058EABA3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489" t="12824" r="12346" b="59729"/>
            <a:stretch/>
          </p:blipFill>
          <p:spPr>
            <a:xfrm>
              <a:off x="7374885" y="90816"/>
              <a:ext cx="1699962" cy="499832"/>
            </a:xfrm>
            <a:prstGeom prst="rect">
              <a:avLst/>
            </a:prstGeom>
          </p:spPr>
        </p:pic>
      </p:grp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42FD08B2-5579-C59E-4997-6E7D32359E93}"/>
              </a:ext>
            </a:extLst>
          </p:cNvPr>
          <p:cNvCxnSpPr>
            <a:cxnSpLocks/>
          </p:cNvCxnSpPr>
          <p:nvPr/>
        </p:nvCxnSpPr>
        <p:spPr>
          <a:xfrm>
            <a:off x="6045958" y="405036"/>
            <a:ext cx="4185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779B368D-0C26-0D40-E445-85CB91C7403E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8935293" y="405036"/>
            <a:ext cx="3256707" cy="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D7A95B79-A440-CD43-47E0-904FA272C465}"/>
              </a:ext>
            </a:extLst>
          </p:cNvPr>
          <p:cNvGrpSpPr/>
          <p:nvPr/>
        </p:nvGrpSpPr>
        <p:grpSpPr>
          <a:xfrm>
            <a:off x="6710400" y="2623729"/>
            <a:ext cx="679490" cy="732635"/>
            <a:chOff x="965811" y="2174687"/>
            <a:chExt cx="704704" cy="732634"/>
          </a:xfrm>
          <a:solidFill>
            <a:schemeClr val="accent1"/>
          </a:solidFill>
        </p:grpSpPr>
        <p:sp>
          <p:nvSpPr>
            <p:cNvPr id="65" name="剪去单角的矩形 30">
              <a:extLst>
                <a:ext uri="{FF2B5EF4-FFF2-40B4-BE49-F238E27FC236}">
                  <a16:creationId xmlns:a16="http://schemas.microsoft.com/office/drawing/2014/main" id="{CA4451C6-C5FF-6AA4-B98E-2B4857AB0EF6}"/>
                </a:ext>
              </a:extLst>
            </p:cNvPr>
            <p:cNvSpPr/>
            <p:nvPr/>
          </p:nvSpPr>
          <p:spPr>
            <a:xfrm flipV="1">
              <a:off x="981609" y="2187962"/>
              <a:ext cx="571500" cy="571500"/>
            </a:xfrm>
            <a:prstGeom prst="snip1Rect">
              <a:avLst>
                <a:gd name="adj" fmla="val 3163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kumimoji="1"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66" name="直线连接符 32">
              <a:extLst>
                <a:ext uri="{FF2B5EF4-FFF2-40B4-BE49-F238E27FC236}">
                  <a16:creationId xmlns:a16="http://schemas.microsoft.com/office/drawing/2014/main" id="{4C1A2DAA-307D-BE52-C631-703C93B7CD11}"/>
                </a:ext>
              </a:extLst>
            </p:cNvPr>
            <p:cNvCxnSpPr/>
            <p:nvPr/>
          </p:nvCxnSpPr>
          <p:spPr>
            <a:xfrm flipV="1">
              <a:off x="1210210" y="2447016"/>
              <a:ext cx="460305" cy="460305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BB19487-DD57-4B4C-DB7A-9D2D19C03EB1}"/>
                </a:ext>
              </a:extLst>
            </p:cNvPr>
            <p:cNvSpPr txBox="1"/>
            <p:nvPr/>
          </p:nvSpPr>
          <p:spPr>
            <a:xfrm>
              <a:off x="965811" y="2174687"/>
              <a:ext cx="617115" cy="58477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1" lang="en-US" altLang="zh-CN" sz="3200" dirty="0">
                  <a:solidFill>
                    <a:srgbClr val="FFFFFF">
                      <a:alpha val="20000"/>
                    </a:srgbClr>
                  </a:solidFill>
                  <a:cs typeface="+mn-ea"/>
                  <a:sym typeface="+mn-lt"/>
                </a:rPr>
                <a:t>02</a:t>
              </a:r>
              <a:endParaRPr kumimoji="1" lang="zh-CN" altLang="en-US" sz="3200" dirty="0">
                <a:solidFill>
                  <a:srgbClr val="FFFFFF">
                    <a:alpha val="20000"/>
                  </a:srgb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E9EB1C4A-ACA2-9A5F-3028-87136B6C96EB}"/>
              </a:ext>
            </a:extLst>
          </p:cNvPr>
          <p:cNvSpPr/>
          <p:nvPr/>
        </p:nvSpPr>
        <p:spPr bwMode="gray">
          <a:xfrm>
            <a:off x="7547551" y="2654427"/>
            <a:ext cx="4212267" cy="547894"/>
          </a:xfrm>
          <a:prstGeom prst="roundRect">
            <a:avLst>
              <a:gd name="adj" fmla="val 40728"/>
            </a:avLst>
          </a:prstGeom>
          <a:solidFill>
            <a:schemeClr val="accent1"/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6" name="TextBox 59">
            <a:extLst>
              <a:ext uri="{FF2B5EF4-FFF2-40B4-BE49-F238E27FC236}">
                <a16:creationId xmlns:a16="http://schemas.microsoft.com/office/drawing/2014/main" id="{57E5F3E9-CA25-4F4B-D051-527B2AFB3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006" y="2650530"/>
            <a:ext cx="34543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defRPr sz="2800">
                <a:solidFill>
                  <a:schemeClr val="bg1">
                    <a:alpha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+mn-lt"/>
              </a:rPr>
              <a:t>开发历程</a:t>
            </a:r>
          </a:p>
          <a:p>
            <a:endParaRPr lang="zh-CN" altLang="en-US" dirty="0">
              <a:solidFill>
                <a:schemeClr val="bg1">
                  <a:alpha val="20000"/>
                </a:schemeClr>
              </a:solidFill>
              <a:sym typeface="+mn-lt"/>
            </a:endParaRP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09AC4B07-B0D4-3E71-0D7B-1B10297B544A}"/>
              </a:ext>
            </a:extLst>
          </p:cNvPr>
          <p:cNvSpPr/>
          <p:nvPr/>
        </p:nvSpPr>
        <p:spPr bwMode="gray">
          <a:xfrm>
            <a:off x="7547551" y="4635538"/>
            <a:ext cx="4212267" cy="547894"/>
          </a:xfrm>
          <a:prstGeom prst="roundRect">
            <a:avLst>
              <a:gd name="adj" fmla="val 40728"/>
            </a:avLst>
          </a:prstGeom>
          <a:solidFill>
            <a:schemeClr val="accent1"/>
          </a:solidFill>
          <a:ln>
            <a:noFill/>
          </a:ln>
        </p:spPr>
        <p:txBody>
          <a:bodyPr wrap="none" rtlCol="0" anchor="ctr">
            <a:flatTx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0" name="TextBox 59">
            <a:extLst>
              <a:ext uri="{FF2B5EF4-FFF2-40B4-BE49-F238E27FC236}">
                <a16:creationId xmlns:a16="http://schemas.microsoft.com/office/drawing/2014/main" id="{B8C0E4E6-A2CA-BC27-925A-CEA318607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006" y="4621558"/>
            <a:ext cx="3454332" cy="523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defRPr sz="2800">
                <a:solidFill>
                  <a:schemeClr val="bg1">
                    <a:alpha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1">
                    <a:alpha val="20000"/>
                  </a:schemeClr>
                </a:solidFill>
                <a:sym typeface="+mn-lt"/>
              </a:rPr>
              <a:t>未来展望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6C82168-0084-C6F0-2794-19967CF8F9A8}"/>
              </a:ext>
            </a:extLst>
          </p:cNvPr>
          <p:cNvGrpSpPr/>
          <p:nvPr/>
        </p:nvGrpSpPr>
        <p:grpSpPr>
          <a:xfrm>
            <a:off x="6710400" y="4615200"/>
            <a:ext cx="679490" cy="738993"/>
            <a:chOff x="965811" y="2168329"/>
            <a:chExt cx="704704" cy="738992"/>
          </a:xfrm>
          <a:solidFill>
            <a:schemeClr val="accent1"/>
          </a:solidFill>
        </p:grpSpPr>
        <p:sp>
          <p:nvSpPr>
            <p:cNvPr id="86" name="剪去单角的矩形 30">
              <a:extLst>
                <a:ext uri="{FF2B5EF4-FFF2-40B4-BE49-F238E27FC236}">
                  <a16:creationId xmlns:a16="http://schemas.microsoft.com/office/drawing/2014/main" id="{8CBFD268-3981-861A-55AF-9981C67561CF}"/>
                </a:ext>
              </a:extLst>
            </p:cNvPr>
            <p:cNvSpPr/>
            <p:nvPr/>
          </p:nvSpPr>
          <p:spPr>
            <a:xfrm flipV="1">
              <a:off x="981609" y="2187962"/>
              <a:ext cx="571500" cy="571500"/>
            </a:xfrm>
            <a:prstGeom prst="snip1Rect">
              <a:avLst>
                <a:gd name="adj" fmla="val 3163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kumimoji="1"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87" name="直线连接符 32">
              <a:extLst>
                <a:ext uri="{FF2B5EF4-FFF2-40B4-BE49-F238E27FC236}">
                  <a16:creationId xmlns:a16="http://schemas.microsoft.com/office/drawing/2014/main" id="{56C74AA4-1BD9-2676-6684-81E3BA7F2333}"/>
                </a:ext>
              </a:extLst>
            </p:cNvPr>
            <p:cNvCxnSpPr/>
            <p:nvPr/>
          </p:nvCxnSpPr>
          <p:spPr>
            <a:xfrm flipV="1">
              <a:off x="1210210" y="2447016"/>
              <a:ext cx="460305" cy="460305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D49A7B71-B4FF-55BE-BEBE-B4F713A1B5FB}"/>
                </a:ext>
              </a:extLst>
            </p:cNvPr>
            <p:cNvSpPr txBox="1"/>
            <p:nvPr/>
          </p:nvSpPr>
          <p:spPr>
            <a:xfrm>
              <a:off x="965811" y="2168329"/>
              <a:ext cx="617115" cy="58477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1" lang="en-US" altLang="zh-CN" sz="3200" dirty="0">
                  <a:solidFill>
                    <a:srgbClr val="FFFFFF">
                      <a:alpha val="20000"/>
                    </a:srgbClr>
                  </a:solidFill>
                  <a:cs typeface="+mn-ea"/>
                  <a:sym typeface="+mn-lt"/>
                </a:rPr>
                <a:t>04</a:t>
              </a:r>
              <a:endParaRPr kumimoji="1" lang="zh-CN" altLang="en-US" sz="3200" dirty="0">
                <a:solidFill>
                  <a:srgbClr val="FFFFFF">
                    <a:alpha val="20000"/>
                  </a:srgb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D4B80ADE-5601-4E07-3F6B-FA342BED0D11}"/>
              </a:ext>
            </a:extLst>
          </p:cNvPr>
          <p:cNvGrpSpPr/>
          <p:nvPr/>
        </p:nvGrpSpPr>
        <p:grpSpPr>
          <a:xfrm>
            <a:off x="6710400" y="3635528"/>
            <a:ext cx="679490" cy="732635"/>
            <a:chOff x="965811" y="2174687"/>
            <a:chExt cx="704704" cy="732634"/>
          </a:xfrm>
        </p:grpSpPr>
        <p:sp>
          <p:nvSpPr>
            <p:cNvPr id="94" name="剪去单角的矩形 30">
              <a:extLst>
                <a:ext uri="{FF2B5EF4-FFF2-40B4-BE49-F238E27FC236}">
                  <a16:creationId xmlns:a16="http://schemas.microsoft.com/office/drawing/2014/main" id="{A7D5F44D-A7DC-AD99-3613-FEBC971FDCC9}"/>
                </a:ext>
              </a:extLst>
            </p:cNvPr>
            <p:cNvSpPr/>
            <p:nvPr/>
          </p:nvSpPr>
          <p:spPr>
            <a:xfrm flipV="1">
              <a:off x="981609" y="2187962"/>
              <a:ext cx="571500" cy="571500"/>
            </a:xfrm>
            <a:prstGeom prst="snip1Rect">
              <a:avLst>
                <a:gd name="adj" fmla="val 31632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kumimoji="1"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95" name="直线连接符 32">
              <a:extLst>
                <a:ext uri="{FF2B5EF4-FFF2-40B4-BE49-F238E27FC236}">
                  <a16:creationId xmlns:a16="http://schemas.microsoft.com/office/drawing/2014/main" id="{6CCC2D75-8E2B-891F-D56F-7D6268FDC671}"/>
                </a:ext>
              </a:extLst>
            </p:cNvPr>
            <p:cNvCxnSpPr/>
            <p:nvPr/>
          </p:nvCxnSpPr>
          <p:spPr>
            <a:xfrm flipV="1">
              <a:off x="1210210" y="2447016"/>
              <a:ext cx="460305" cy="4603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1AE90627-5617-833D-FDDE-48ED56E24427}"/>
                </a:ext>
              </a:extLst>
            </p:cNvPr>
            <p:cNvSpPr txBox="1"/>
            <p:nvPr/>
          </p:nvSpPr>
          <p:spPr>
            <a:xfrm>
              <a:off x="965811" y="2174687"/>
              <a:ext cx="617115" cy="58477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1" lang="en-US" altLang="zh-CN" sz="3200" dirty="0">
                  <a:solidFill>
                    <a:srgbClr val="FFFFFF"/>
                  </a:solidFill>
                  <a:cs typeface="+mn-ea"/>
                  <a:sym typeface="+mn-lt"/>
                </a:rPr>
                <a:t>03</a:t>
              </a:r>
              <a:endParaRPr kumimoji="1" lang="zh-CN" altLang="en-US" sz="32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3229CEF7-9EAA-20E8-73D6-BF9D74489B71}"/>
              </a:ext>
            </a:extLst>
          </p:cNvPr>
          <p:cNvGrpSpPr/>
          <p:nvPr/>
        </p:nvGrpSpPr>
        <p:grpSpPr>
          <a:xfrm>
            <a:off x="7547551" y="3646248"/>
            <a:ext cx="4213148" cy="549912"/>
            <a:chOff x="7617098" y="1701046"/>
            <a:chExt cx="3782986" cy="549912"/>
          </a:xfrm>
        </p:grpSpPr>
        <p:sp>
          <p:nvSpPr>
            <p:cNvPr id="98" name="矩形: 圆角 97">
              <a:extLst>
                <a:ext uri="{FF2B5EF4-FFF2-40B4-BE49-F238E27FC236}">
                  <a16:creationId xmlns:a16="http://schemas.microsoft.com/office/drawing/2014/main" id="{B4862784-6064-4D1E-5DA3-D96AC8613C98}"/>
                </a:ext>
              </a:extLst>
            </p:cNvPr>
            <p:cNvSpPr/>
            <p:nvPr/>
          </p:nvSpPr>
          <p:spPr bwMode="gray">
            <a:xfrm>
              <a:off x="7617098" y="1703064"/>
              <a:ext cx="3782195" cy="547894"/>
            </a:xfrm>
            <a:prstGeom prst="roundRect">
              <a:avLst>
                <a:gd name="adj" fmla="val 407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none" rtlCol="0" anchor="ctr">
              <a:flatTx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TextBox 59">
              <a:extLst>
                <a:ext uri="{FF2B5EF4-FFF2-40B4-BE49-F238E27FC236}">
                  <a16:creationId xmlns:a16="http://schemas.microsoft.com/office/drawing/2014/main" id="{5C844836-BC81-9681-C805-9976805FAC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2930" y="1701046"/>
              <a:ext cx="3707154" cy="523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8" tIns="45719" rIns="91438" bIns="45719">
              <a:spAutoFit/>
            </a:bodyPr>
            <a:lstStyle>
              <a:defPPr>
                <a:defRPr lang="zh-CN"/>
              </a:defPPr>
              <a:lvl1pPr lvl="0">
                <a:defRPr sz="28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defRPr>
              </a:lvl1pPr>
              <a:lvl2pPr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ym typeface="+mn-lt"/>
                </a:rPr>
                <a:t>功能介绍</a:t>
              </a: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81914AF0-D95F-582B-2DD9-07D835DC5FD0}"/>
              </a:ext>
            </a:extLst>
          </p:cNvPr>
          <p:cNvGrpSpPr/>
          <p:nvPr/>
        </p:nvGrpSpPr>
        <p:grpSpPr>
          <a:xfrm>
            <a:off x="7535466" y="1660588"/>
            <a:ext cx="4212267" cy="561874"/>
            <a:chOff x="7617098" y="1689084"/>
            <a:chExt cx="3782195" cy="561874"/>
          </a:xfrm>
        </p:grpSpPr>
        <p:sp>
          <p:nvSpPr>
            <p:cNvPr id="101" name="矩形: 圆角 100">
              <a:extLst>
                <a:ext uri="{FF2B5EF4-FFF2-40B4-BE49-F238E27FC236}">
                  <a16:creationId xmlns:a16="http://schemas.microsoft.com/office/drawing/2014/main" id="{BAE266FD-6330-4C39-2092-A78C758E05A3}"/>
                </a:ext>
              </a:extLst>
            </p:cNvPr>
            <p:cNvSpPr/>
            <p:nvPr/>
          </p:nvSpPr>
          <p:spPr bwMode="gray">
            <a:xfrm>
              <a:off x="7617098" y="1703064"/>
              <a:ext cx="3782195" cy="547894"/>
            </a:xfrm>
            <a:prstGeom prst="roundRect">
              <a:avLst>
                <a:gd name="adj" fmla="val 407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none" rtlCol="0" anchor="ctr">
              <a:flatTx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TextBox 59">
              <a:extLst>
                <a:ext uri="{FF2B5EF4-FFF2-40B4-BE49-F238E27FC236}">
                  <a16:creationId xmlns:a16="http://schemas.microsoft.com/office/drawing/2014/main" id="{0F6ABBBC-C4F6-BAE4-8F91-070C068461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03781" y="1689084"/>
              <a:ext cx="166551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>
                <a:defRPr sz="2800">
                  <a:solidFill>
                    <a:schemeClr val="bg1">
                      <a:alpha val="2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ym typeface="+mn-lt"/>
                </a:rPr>
                <a:t>项目概述</a:t>
              </a: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C89FD689-DD21-18B0-3C1A-3AF1BCE566CC}"/>
              </a:ext>
            </a:extLst>
          </p:cNvPr>
          <p:cNvGrpSpPr/>
          <p:nvPr/>
        </p:nvGrpSpPr>
        <p:grpSpPr>
          <a:xfrm>
            <a:off x="6710400" y="1677600"/>
            <a:ext cx="672289" cy="732635"/>
            <a:chOff x="973279" y="2174687"/>
            <a:chExt cx="697236" cy="732634"/>
          </a:xfrm>
          <a:solidFill>
            <a:schemeClr val="accent1"/>
          </a:solidFill>
        </p:grpSpPr>
        <p:sp>
          <p:nvSpPr>
            <p:cNvPr id="104" name="剪去单角的矩形 30">
              <a:extLst>
                <a:ext uri="{FF2B5EF4-FFF2-40B4-BE49-F238E27FC236}">
                  <a16:creationId xmlns:a16="http://schemas.microsoft.com/office/drawing/2014/main" id="{1BECF157-D91D-BF82-1594-4F6ABDB88ECB}"/>
                </a:ext>
              </a:extLst>
            </p:cNvPr>
            <p:cNvSpPr/>
            <p:nvPr/>
          </p:nvSpPr>
          <p:spPr>
            <a:xfrm flipV="1">
              <a:off x="981609" y="2187962"/>
              <a:ext cx="571500" cy="571500"/>
            </a:xfrm>
            <a:prstGeom prst="snip1Rect">
              <a:avLst>
                <a:gd name="adj" fmla="val 3163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kumimoji="1"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105" name="直线连接符 32">
              <a:extLst>
                <a:ext uri="{FF2B5EF4-FFF2-40B4-BE49-F238E27FC236}">
                  <a16:creationId xmlns:a16="http://schemas.microsoft.com/office/drawing/2014/main" id="{6D8C138B-B3A7-6A6D-56FF-0E37E429A1C0}"/>
                </a:ext>
              </a:extLst>
            </p:cNvPr>
            <p:cNvCxnSpPr/>
            <p:nvPr/>
          </p:nvCxnSpPr>
          <p:spPr>
            <a:xfrm flipV="1">
              <a:off x="1210210" y="2447016"/>
              <a:ext cx="460305" cy="460305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A4B4900F-AF21-4C05-0F0F-C44F4049ECB0}"/>
                </a:ext>
              </a:extLst>
            </p:cNvPr>
            <p:cNvSpPr txBox="1"/>
            <p:nvPr/>
          </p:nvSpPr>
          <p:spPr>
            <a:xfrm>
              <a:off x="973279" y="2174687"/>
              <a:ext cx="617115" cy="58477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1" lang="en-US" altLang="zh-CN" sz="3200" dirty="0">
                  <a:solidFill>
                    <a:srgbClr val="FFFFFF">
                      <a:alpha val="20000"/>
                    </a:srgbClr>
                  </a:solidFill>
                  <a:cs typeface="+mn-ea"/>
                  <a:sym typeface="+mn-lt"/>
                </a:rPr>
                <a:t>01</a:t>
              </a:r>
              <a:endParaRPr kumimoji="1" lang="zh-CN" altLang="en-US" sz="3200" dirty="0">
                <a:solidFill>
                  <a:srgbClr val="FFFFFF">
                    <a:alpha val="20000"/>
                  </a:srgb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559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68"/>
    </mc:Choice>
    <mc:Fallback xmlns="">
      <p:transition advTm="366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创意大气红色简约企业简介产品宣传公司介绍宣传PPT模板"/>
  <p:tag name="COMMONDATA" val="eyJoZGlkIjoiODU3YjQ1OGZmNjJhOWVmZDQ1YzJkZmZlYTJjYzc0NmE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iycxag1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gradFill rotWithShape="1">
          <a:gsLst>
            <a:gs pos="0">
              <a:srgbClr val="E0AD2E"/>
            </a:gs>
            <a:gs pos="100000">
              <a:srgbClr val="E0AD2E">
                <a:gamma/>
                <a:shade val="54902"/>
                <a:invGamma/>
              </a:srgbClr>
            </a:gs>
          </a:gsLst>
          <a:lin ang="5400000" scaled="1"/>
        </a:gradFill>
        <a:ln>
          <a:noFill/>
        </a:ln>
      </a:spPr>
      <a:bodyPr wrap="none" rtlCol="0" anchor="ctr">
        <a:flatTx/>
      </a:bodyPr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kern="0" cap="none" spc="0" normalizeH="0" baseline="0" noProof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10547</TotalTime>
  <Words>1462</Words>
  <Application>Microsoft Office PowerPoint</Application>
  <PresentationFormat>宽屏</PresentationFormat>
  <Paragraphs>223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黑体</vt:lpstr>
      <vt:lpstr>Wingdings</vt:lpstr>
      <vt:lpstr>Calibri</vt:lpstr>
      <vt:lpstr>Times New Roman</vt:lpstr>
      <vt:lpstr>楷体</vt:lpstr>
      <vt:lpstr>微软雅黑</vt:lpstr>
      <vt:lpstr>等线</vt:lpstr>
      <vt:lpstr>黑体</vt:lpstr>
      <vt:lpstr>楷体</vt:lpstr>
      <vt:lpstr>Arial</vt:lpstr>
      <vt:lpstr>Abadi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东北大学贺黎明课题组</dc:title>
  <dc:creator>贺黎明</dc:creator>
  <cp:lastModifiedBy>u miss</cp:lastModifiedBy>
  <cp:revision>302</cp:revision>
  <cp:lastPrinted>2021-03-27T06:48:00Z</cp:lastPrinted>
  <dcterms:created xsi:type="dcterms:W3CDTF">2022-04-25T04:18:00Z</dcterms:created>
  <dcterms:modified xsi:type="dcterms:W3CDTF">2025-05-25T07:11:16Z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2052-12.1.0.15358</vt:lpwstr>
  </property>
  <property fmtid="{D5CDD505-2E9C-101B-9397-08002B2CF9AE}" pid="3" name="ICV">
    <vt:lpwstr>8FE15571ED0C4EEB9CC228B01B03D5D1</vt:lpwstr>
  </property>
  <property fmtid="{D5CDD505-2E9C-101B-9397-08002B2CF9AE}" pid="4" name="commondata">
    <vt:lpwstr>eyJoZGlkIjoiODU3YjQ1OGZmNjJhOWVmZDQ1YzJkZmZlYTJjYzc0NmEifQ==</vt:lpwstr>
  </property>
</Properties>
</file>